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0" r:id="rId17"/>
    <p:sldId id="273"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4" autoAdjust="0"/>
    <p:restoredTop sz="79733" autoAdjust="0"/>
  </p:normalViewPr>
  <p:slideViewPr>
    <p:cSldViewPr snapToGrid="0">
      <p:cViewPr varScale="1">
        <p:scale>
          <a:sx n="71" d="100"/>
          <a:sy n="71" d="100"/>
        </p:scale>
        <p:origin x="173"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540B76-A9A6-4CFF-85D0-D39A4E996D7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80F06AF-615B-4116-91F5-0C7FD28225B0}">
      <dgm:prSet/>
      <dgm:spPr/>
      <dgm:t>
        <a:bodyPr/>
        <a:lstStyle/>
        <a:p>
          <a:pPr>
            <a:lnSpc>
              <a:spcPct val="100000"/>
            </a:lnSpc>
          </a:pPr>
          <a:r>
            <a:rPr lang="en-US" b="0" i="0" baseline="0" dirty="0"/>
            <a:t>Docker allows to package an application into a</a:t>
          </a:r>
        </a:p>
        <a:p>
          <a:pPr>
            <a:lnSpc>
              <a:spcPct val="100000"/>
            </a:lnSpc>
          </a:pPr>
          <a:r>
            <a:rPr lang="en-US" b="0" i="0" baseline="0" dirty="0"/>
            <a:t>standardized unit for software development:</a:t>
          </a:r>
        </a:p>
        <a:p>
          <a:pPr>
            <a:lnSpc>
              <a:spcPct val="100000"/>
            </a:lnSpc>
          </a:pPr>
          <a:r>
            <a:rPr lang="en-US" b="0" i="0" baseline="0" dirty="0"/>
            <a:t>– The Docker Container</a:t>
          </a:r>
          <a:endParaRPr lang="en-US" dirty="0"/>
        </a:p>
      </dgm:t>
    </dgm:pt>
    <dgm:pt modelId="{B0A9535F-0043-48AA-BB5A-1D0C1B1301A6}" type="parTrans" cxnId="{F5CD5008-361B-44DD-AB1B-2CDD7017D969}">
      <dgm:prSet/>
      <dgm:spPr/>
      <dgm:t>
        <a:bodyPr/>
        <a:lstStyle/>
        <a:p>
          <a:endParaRPr lang="en-US"/>
        </a:p>
      </dgm:t>
    </dgm:pt>
    <dgm:pt modelId="{9097C1E2-A886-4CB9-8E21-5CF074FADCB4}" type="sibTrans" cxnId="{F5CD5008-361B-44DD-AB1B-2CDD7017D969}">
      <dgm:prSet/>
      <dgm:spPr/>
      <dgm:t>
        <a:bodyPr/>
        <a:lstStyle/>
        <a:p>
          <a:endParaRPr lang="en-US"/>
        </a:p>
      </dgm:t>
    </dgm:pt>
    <dgm:pt modelId="{E74E294C-222D-4C25-A34E-6E59323EC25F}">
      <dgm:prSet/>
      <dgm:spPr/>
      <dgm:t>
        <a:bodyPr/>
        <a:lstStyle/>
        <a:p>
          <a:pPr>
            <a:lnSpc>
              <a:spcPct val="100000"/>
            </a:lnSpc>
          </a:pPr>
          <a:r>
            <a:rPr lang="en-US" b="0" i="0" baseline="0" dirty="0"/>
            <a:t>A Docker Container wraps a</a:t>
          </a:r>
        </a:p>
        <a:p>
          <a:pPr>
            <a:lnSpc>
              <a:spcPct val="100000"/>
            </a:lnSpc>
          </a:pPr>
          <a:r>
            <a:rPr lang="en-US" b="0" i="0" baseline="0" dirty="0"/>
            <a:t>piece of software in a complete</a:t>
          </a:r>
        </a:p>
        <a:p>
          <a:pPr>
            <a:lnSpc>
              <a:spcPct val="100000"/>
            </a:lnSpc>
          </a:pPr>
          <a:r>
            <a:rPr lang="en-US" b="0" i="0" baseline="0" dirty="0"/>
            <a:t>filesystem which contains all</a:t>
          </a:r>
        </a:p>
        <a:p>
          <a:pPr>
            <a:lnSpc>
              <a:spcPct val="100000"/>
            </a:lnSpc>
          </a:pPr>
          <a:r>
            <a:rPr lang="en-US" b="0" i="0" baseline="0" dirty="0"/>
            <a:t>needed resources</a:t>
          </a:r>
          <a:endParaRPr lang="en-US" dirty="0"/>
        </a:p>
      </dgm:t>
    </dgm:pt>
    <dgm:pt modelId="{800F43BF-8C08-42AC-B2B6-77E62683A2E8}" type="parTrans" cxnId="{4ACB28AB-6AEB-48B1-82A9-43A5481CEBB2}">
      <dgm:prSet/>
      <dgm:spPr/>
      <dgm:t>
        <a:bodyPr/>
        <a:lstStyle/>
        <a:p>
          <a:endParaRPr lang="en-US"/>
        </a:p>
      </dgm:t>
    </dgm:pt>
    <dgm:pt modelId="{F2240025-3490-4207-AE08-75292B3B50D9}" type="sibTrans" cxnId="{4ACB28AB-6AEB-48B1-82A9-43A5481CEBB2}">
      <dgm:prSet/>
      <dgm:spPr/>
      <dgm:t>
        <a:bodyPr/>
        <a:lstStyle/>
        <a:p>
          <a:endParaRPr lang="en-US"/>
        </a:p>
      </dgm:t>
    </dgm:pt>
    <dgm:pt modelId="{378635D0-77DD-4C2B-A7E4-D8E961D1C36B}">
      <dgm:prSet/>
      <dgm:spPr/>
      <dgm:t>
        <a:bodyPr/>
        <a:lstStyle/>
        <a:p>
          <a:pPr>
            <a:lnSpc>
              <a:spcPct val="100000"/>
            </a:lnSpc>
          </a:pPr>
          <a:r>
            <a:rPr lang="en-US" b="0" i="0" baseline="0"/>
            <a:t>Docker written in ‘go language ‘</a:t>
          </a:r>
          <a:endParaRPr lang="en-US"/>
        </a:p>
      </dgm:t>
    </dgm:pt>
    <dgm:pt modelId="{2F3A0AD2-E588-400B-A8D0-BC9CE2FBB214}" type="parTrans" cxnId="{7C93C4EA-BC04-4326-9B3C-7E43DC77AF3C}">
      <dgm:prSet/>
      <dgm:spPr/>
      <dgm:t>
        <a:bodyPr/>
        <a:lstStyle/>
        <a:p>
          <a:endParaRPr lang="en-US"/>
        </a:p>
      </dgm:t>
    </dgm:pt>
    <dgm:pt modelId="{B97F269B-D11D-4CDC-BE39-32C1F6831A9E}" type="sibTrans" cxnId="{7C93C4EA-BC04-4326-9B3C-7E43DC77AF3C}">
      <dgm:prSet/>
      <dgm:spPr/>
      <dgm:t>
        <a:bodyPr/>
        <a:lstStyle/>
        <a:p>
          <a:endParaRPr lang="en-US"/>
        </a:p>
      </dgm:t>
    </dgm:pt>
    <dgm:pt modelId="{5C7865D0-0B0C-4A2A-A03A-D762985548A3}">
      <dgm:prSet/>
      <dgm:spPr/>
      <dgm:t>
        <a:bodyPr/>
        <a:lstStyle/>
        <a:p>
          <a:pPr>
            <a:lnSpc>
              <a:spcPct val="100000"/>
            </a:lnSpc>
          </a:pPr>
          <a:r>
            <a:rPr lang="en-US" b="0" i="0" baseline="0" dirty="0"/>
            <a:t>A Docker Container runs</a:t>
          </a:r>
        </a:p>
        <a:p>
          <a:pPr>
            <a:lnSpc>
              <a:spcPct val="100000"/>
            </a:lnSpc>
          </a:pPr>
          <a:r>
            <a:rPr lang="en-US" b="0" i="0" baseline="0" dirty="0"/>
            <a:t>on Linux, Windows, macOS,</a:t>
          </a:r>
        </a:p>
        <a:p>
          <a:pPr>
            <a:lnSpc>
              <a:spcPct val="100000"/>
            </a:lnSpc>
          </a:pPr>
          <a:r>
            <a:rPr lang="en-US" b="0" i="0" baseline="0" dirty="0"/>
            <a:t>and most Cloud infrastructures</a:t>
          </a:r>
          <a:endParaRPr lang="en-US" dirty="0"/>
        </a:p>
      </dgm:t>
    </dgm:pt>
    <dgm:pt modelId="{73F02BB1-B153-431A-9197-E254EF4115DD}" type="parTrans" cxnId="{BA7B0DF4-C304-4C7D-BB1D-1EBB8F537642}">
      <dgm:prSet/>
      <dgm:spPr/>
      <dgm:t>
        <a:bodyPr/>
        <a:lstStyle/>
        <a:p>
          <a:endParaRPr lang="en-US"/>
        </a:p>
      </dgm:t>
    </dgm:pt>
    <dgm:pt modelId="{7F17E3AE-E69E-49BB-B55A-DEFDEF77CF57}" type="sibTrans" cxnId="{BA7B0DF4-C304-4C7D-BB1D-1EBB8F537642}">
      <dgm:prSet/>
      <dgm:spPr/>
      <dgm:t>
        <a:bodyPr/>
        <a:lstStyle/>
        <a:p>
          <a:endParaRPr lang="en-US"/>
        </a:p>
      </dgm:t>
    </dgm:pt>
    <dgm:pt modelId="{B5D56B0E-EFFE-4C03-9E6C-81E6834CC193}">
      <dgm:prSet/>
      <dgm:spPr/>
      <dgm:t>
        <a:bodyPr/>
        <a:lstStyle/>
        <a:p>
          <a:pPr>
            <a:lnSpc>
              <a:spcPct val="100000"/>
            </a:lnSpc>
          </a:pPr>
          <a:r>
            <a:rPr lang="en-US" b="0" i="0" baseline="0"/>
            <a:t>First Release in March 2013 by Solomon hykes and Sebastain Pahl</a:t>
          </a:r>
          <a:endParaRPr lang="en-US"/>
        </a:p>
      </dgm:t>
    </dgm:pt>
    <dgm:pt modelId="{C20B986D-76E1-4BB6-A79F-3BD49CAAC014}" type="parTrans" cxnId="{387798C0-5094-4883-A2DB-C1D7141D2059}">
      <dgm:prSet/>
      <dgm:spPr/>
      <dgm:t>
        <a:bodyPr/>
        <a:lstStyle/>
        <a:p>
          <a:endParaRPr lang="en-US"/>
        </a:p>
      </dgm:t>
    </dgm:pt>
    <dgm:pt modelId="{F22C2643-7EB8-4098-8774-0E5DFEA81B43}" type="sibTrans" cxnId="{387798C0-5094-4883-A2DB-C1D7141D2059}">
      <dgm:prSet/>
      <dgm:spPr/>
      <dgm:t>
        <a:bodyPr/>
        <a:lstStyle/>
        <a:p>
          <a:endParaRPr lang="en-US"/>
        </a:p>
      </dgm:t>
    </dgm:pt>
    <dgm:pt modelId="{303F2EB7-576A-4061-8AC7-868FFC45C110}" type="pres">
      <dgm:prSet presAssocID="{AC540B76-A9A6-4CFF-85D0-D39A4E996D72}" presName="root" presStyleCnt="0">
        <dgm:presLayoutVars>
          <dgm:dir/>
          <dgm:resizeHandles val="exact"/>
        </dgm:presLayoutVars>
      </dgm:prSet>
      <dgm:spPr/>
    </dgm:pt>
    <dgm:pt modelId="{7302DD60-677F-4A31-9A8C-7C556D198438}" type="pres">
      <dgm:prSet presAssocID="{F80F06AF-615B-4116-91F5-0C7FD28225B0}" presName="compNode" presStyleCnt="0"/>
      <dgm:spPr/>
    </dgm:pt>
    <dgm:pt modelId="{7C6C9CE3-C48D-4840-9574-AD5C2E1D9F26}" type="pres">
      <dgm:prSet presAssocID="{F80F06AF-615B-4116-91F5-0C7FD28225B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BAC1F200-206A-4B45-B22D-59B5F65F11A8}" type="pres">
      <dgm:prSet presAssocID="{F80F06AF-615B-4116-91F5-0C7FD28225B0}" presName="spaceRect" presStyleCnt="0"/>
      <dgm:spPr/>
    </dgm:pt>
    <dgm:pt modelId="{45ABAEBB-8314-467C-8F2E-3DF459E4DFCB}" type="pres">
      <dgm:prSet presAssocID="{F80F06AF-615B-4116-91F5-0C7FD28225B0}" presName="textRect" presStyleLbl="revTx" presStyleIdx="0" presStyleCnt="5">
        <dgm:presLayoutVars>
          <dgm:chMax val="1"/>
          <dgm:chPref val="1"/>
        </dgm:presLayoutVars>
      </dgm:prSet>
      <dgm:spPr/>
    </dgm:pt>
    <dgm:pt modelId="{8094D12E-6CCF-4AB0-8058-449450398A90}" type="pres">
      <dgm:prSet presAssocID="{9097C1E2-A886-4CB9-8E21-5CF074FADCB4}" presName="sibTrans" presStyleCnt="0"/>
      <dgm:spPr/>
    </dgm:pt>
    <dgm:pt modelId="{6AF9D10C-36AE-497F-AC36-FB7742CEF5B1}" type="pres">
      <dgm:prSet presAssocID="{E74E294C-222D-4C25-A34E-6E59323EC25F}" presName="compNode" presStyleCnt="0"/>
      <dgm:spPr/>
    </dgm:pt>
    <dgm:pt modelId="{BA3C4658-88BD-4365-9828-20147BFA273D}" type="pres">
      <dgm:prSet presAssocID="{E74E294C-222D-4C25-A34E-6E59323EC25F}" presName="iconRect" presStyleLbl="node1" presStyleIdx="1" presStyleCnt="5" custLinFactNeighborY="1834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76F9B280-67BD-4692-9D3F-7E83D1676079}" type="pres">
      <dgm:prSet presAssocID="{E74E294C-222D-4C25-A34E-6E59323EC25F}" presName="spaceRect" presStyleCnt="0"/>
      <dgm:spPr/>
    </dgm:pt>
    <dgm:pt modelId="{E2180EBD-002A-4CF5-B6A5-4FF83978F5CD}" type="pres">
      <dgm:prSet presAssocID="{E74E294C-222D-4C25-A34E-6E59323EC25F}" presName="textRect" presStyleLbl="revTx" presStyleIdx="1" presStyleCnt="5">
        <dgm:presLayoutVars>
          <dgm:chMax val="1"/>
          <dgm:chPref val="1"/>
        </dgm:presLayoutVars>
      </dgm:prSet>
      <dgm:spPr/>
    </dgm:pt>
    <dgm:pt modelId="{E017616B-D358-4949-B400-D59515AB9F90}" type="pres">
      <dgm:prSet presAssocID="{F2240025-3490-4207-AE08-75292B3B50D9}" presName="sibTrans" presStyleCnt="0"/>
      <dgm:spPr/>
    </dgm:pt>
    <dgm:pt modelId="{E35C29E6-667E-4A51-828D-C99A99835464}" type="pres">
      <dgm:prSet presAssocID="{378635D0-77DD-4C2B-A7E4-D8E961D1C36B}" presName="compNode" presStyleCnt="0"/>
      <dgm:spPr/>
    </dgm:pt>
    <dgm:pt modelId="{E97BFE54-8878-494C-BB18-800346860E30}" type="pres">
      <dgm:prSet presAssocID="{378635D0-77DD-4C2B-A7E4-D8E961D1C36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encil"/>
        </a:ext>
      </dgm:extLst>
    </dgm:pt>
    <dgm:pt modelId="{E7ACA8F3-B9A2-41EC-9907-AA57ED1494C0}" type="pres">
      <dgm:prSet presAssocID="{378635D0-77DD-4C2B-A7E4-D8E961D1C36B}" presName="spaceRect" presStyleCnt="0"/>
      <dgm:spPr/>
    </dgm:pt>
    <dgm:pt modelId="{2982DF5F-BFD4-43C5-9700-DC4311BBF0BE}" type="pres">
      <dgm:prSet presAssocID="{378635D0-77DD-4C2B-A7E4-D8E961D1C36B}" presName="textRect" presStyleLbl="revTx" presStyleIdx="2" presStyleCnt="5">
        <dgm:presLayoutVars>
          <dgm:chMax val="1"/>
          <dgm:chPref val="1"/>
        </dgm:presLayoutVars>
      </dgm:prSet>
      <dgm:spPr/>
    </dgm:pt>
    <dgm:pt modelId="{AD5865C0-49F2-40E2-8213-CE08F462D4D8}" type="pres">
      <dgm:prSet presAssocID="{B97F269B-D11D-4CDC-BE39-32C1F6831A9E}" presName="sibTrans" presStyleCnt="0"/>
      <dgm:spPr/>
    </dgm:pt>
    <dgm:pt modelId="{89B541C8-476B-469B-B6F8-B5D942325716}" type="pres">
      <dgm:prSet presAssocID="{5C7865D0-0B0C-4A2A-A03A-D762985548A3}" presName="compNode" presStyleCnt="0"/>
      <dgm:spPr/>
    </dgm:pt>
    <dgm:pt modelId="{BCB1BAA7-B350-44E5-BABB-8D4F702D463C}" type="pres">
      <dgm:prSet presAssocID="{5C7865D0-0B0C-4A2A-A03A-D762985548A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mputer"/>
        </a:ext>
      </dgm:extLst>
    </dgm:pt>
    <dgm:pt modelId="{81C384CC-978F-466A-985B-87A27F750202}" type="pres">
      <dgm:prSet presAssocID="{5C7865D0-0B0C-4A2A-A03A-D762985548A3}" presName="spaceRect" presStyleCnt="0"/>
      <dgm:spPr/>
    </dgm:pt>
    <dgm:pt modelId="{CBEF648F-0269-4992-8C2D-5CA60FC1DE1E}" type="pres">
      <dgm:prSet presAssocID="{5C7865D0-0B0C-4A2A-A03A-D762985548A3}" presName="textRect" presStyleLbl="revTx" presStyleIdx="3" presStyleCnt="5">
        <dgm:presLayoutVars>
          <dgm:chMax val="1"/>
          <dgm:chPref val="1"/>
        </dgm:presLayoutVars>
      </dgm:prSet>
      <dgm:spPr/>
    </dgm:pt>
    <dgm:pt modelId="{C4F24905-FE73-40E6-BDE6-3EFCB9D92D69}" type="pres">
      <dgm:prSet presAssocID="{7F17E3AE-E69E-49BB-B55A-DEFDEF77CF57}" presName="sibTrans" presStyleCnt="0"/>
      <dgm:spPr/>
    </dgm:pt>
    <dgm:pt modelId="{E9DD890F-A46C-4CD0-ADEB-D2D39B50DD63}" type="pres">
      <dgm:prSet presAssocID="{B5D56B0E-EFFE-4C03-9E6C-81E6834CC193}" presName="compNode" presStyleCnt="0"/>
      <dgm:spPr/>
    </dgm:pt>
    <dgm:pt modelId="{444A7420-954F-4DAF-8DAA-5BF32EB43275}" type="pres">
      <dgm:prSet presAssocID="{B5D56B0E-EFFE-4C03-9E6C-81E6834CC19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90FF079F-050B-4B34-9D6A-EBDDFD485A41}" type="pres">
      <dgm:prSet presAssocID="{B5D56B0E-EFFE-4C03-9E6C-81E6834CC193}" presName="spaceRect" presStyleCnt="0"/>
      <dgm:spPr/>
    </dgm:pt>
    <dgm:pt modelId="{A3183F9C-2491-484E-AFF1-37445FFE02B6}" type="pres">
      <dgm:prSet presAssocID="{B5D56B0E-EFFE-4C03-9E6C-81E6834CC193}" presName="textRect" presStyleLbl="revTx" presStyleIdx="4" presStyleCnt="5">
        <dgm:presLayoutVars>
          <dgm:chMax val="1"/>
          <dgm:chPref val="1"/>
        </dgm:presLayoutVars>
      </dgm:prSet>
      <dgm:spPr/>
    </dgm:pt>
  </dgm:ptLst>
  <dgm:cxnLst>
    <dgm:cxn modelId="{F5CD5008-361B-44DD-AB1B-2CDD7017D969}" srcId="{AC540B76-A9A6-4CFF-85D0-D39A4E996D72}" destId="{F80F06AF-615B-4116-91F5-0C7FD28225B0}" srcOrd="0" destOrd="0" parTransId="{B0A9535F-0043-48AA-BB5A-1D0C1B1301A6}" sibTransId="{9097C1E2-A886-4CB9-8E21-5CF074FADCB4}"/>
    <dgm:cxn modelId="{63127D63-803B-4975-85F8-FF9C1BEF4B1E}" type="presOf" srcId="{F80F06AF-615B-4116-91F5-0C7FD28225B0}" destId="{45ABAEBB-8314-467C-8F2E-3DF459E4DFCB}" srcOrd="0" destOrd="0" presId="urn:microsoft.com/office/officeart/2018/2/layout/IconLabelList"/>
    <dgm:cxn modelId="{5713B24C-1CF2-4745-9756-BE82C967961A}" type="presOf" srcId="{5C7865D0-0B0C-4A2A-A03A-D762985548A3}" destId="{CBEF648F-0269-4992-8C2D-5CA60FC1DE1E}" srcOrd="0" destOrd="0" presId="urn:microsoft.com/office/officeart/2018/2/layout/IconLabelList"/>
    <dgm:cxn modelId="{B96A719F-7E41-4043-B91B-CC34465998A7}" type="presOf" srcId="{AC540B76-A9A6-4CFF-85D0-D39A4E996D72}" destId="{303F2EB7-576A-4061-8AC7-868FFC45C110}" srcOrd="0" destOrd="0" presId="urn:microsoft.com/office/officeart/2018/2/layout/IconLabelList"/>
    <dgm:cxn modelId="{4ACB28AB-6AEB-48B1-82A9-43A5481CEBB2}" srcId="{AC540B76-A9A6-4CFF-85D0-D39A4E996D72}" destId="{E74E294C-222D-4C25-A34E-6E59323EC25F}" srcOrd="1" destOrd="0" parTransId="{800F43BF-8C08-42AC-B2B6-77E62683A2E8}" sibTransId="{F2240025-3490-4207-AE08-75292B3B50D9}"/>
    <dgm:cxn modelId="{387798C0-5094-4883-A2DB-C1D7141D2059}" srcId="{AC540B76-A9A6-4CFF-85D0-D39A4E996D72}" destId="{B5D56B0E-EFFE-4C03-9E6C-81E6834CC193}" srcOrd="4" destOrd="0" parTransId="{C20B986D-76E1-4BB6-A79F-3BD49CAAC014}" sibTransId="{F22C2643-7EB8-4098-8774-0E5DFEA81B43}"/>
    <dgm:cxn modelId="{D3C066CE-A7B2-4B35-BA65-F543A794C1C3}" type="presOf" srcId="{E74E294C-222D-4C25-A34E-6E59323EC25F}" destId="{E2180EBD-002A-4CF5-B6A5-4FF83978F5CD}" srcOrd="0" destOrd="0" presId="urn:microsoft.com/office/officeart/2018/2/layout/IconLabelList"/>
    <dgm:cxn modelId="{EC87D1D7-9F4D-4195-A258-D4411E5D4EF5}" type="presOf" srcId="{B5D56B0E-EFFE-4C03-9E6C-81E6834CC193}" destId="{A3183F9C-2491-484E-AFF1-37445FFE02B6}" srcOrd="0" destOrd="0" presId="urn:microsoft.com/office/officeart/2018/2/layout/IconLabelList"/>
    <dgm:cxn modelId="{7C93C4EA-BC04-4326-9B3C-7E43DC77AF3C}" srcId="{AC540B76-A9A6-4CFF-85D0-D39A4E996D72}" destId="{378635D0-77DD-4C2B-A7E4-D8E961D1C36B}" srcOrd="2" destOrd="0" parTransId="{2F3A0AD2-E588-400B-A8D0-BC9CE2FBB214}" sibTransId="{B97F269B-D11D-4CDC-BE39-32C1F6831A9E}"/>
    <dgm:cxn modelId="{BA7B0DF4-C304-4C7D-BB1D-1EBB8F537642}" srcId="{AC540B76-A9A6-4CFF-85D0-D39A4E996D72}" destId="{5C7865D0-0B0C-4A2A-A03A-D762985548A3}" srcOrd="3" destOrd="0" parTransId="{73F02BB1-B153-431A-9197-E254EF4115DD}" sibTransId="{7F17E3AE-E69E-49BB-B55A-DEFDEF77CF57}"/>
    <dgm:cxn modelId="{7B316BF4-5585-405E-910B-F8CC1E47DB50}" type="presOf" srcId="{378635D0-77DD-4C2B-A7E4-D8E961D1C36B}" destId="{2982DF5F-BFD4-43C5-9700-DC4311BBF0BE}" srcOrd="0" destOrd="0" presId="urn:microsoft.com/office/officeart/2018/2/layout/IconLabelList"/>
    <dgm:cxn modelId="{F48C41A0-C8E8-488D-B087-E9D2E57E8458}" type="presParOf" srcId="{303F2EB7-576A-4061-8AC7-868FFC45C110}" destId="{7302DD60-677F-4A31-9A8C-7C556D198438}" srcOrd="0" destOrd="0" presId="urn:microsoft.com/office/officeart/2018/2/layout/IconLabelList"/>
    <dgm:cxn modelId="{F50E0361-47EF-44A9-827A-8D9359F1D69D}" type="presParOf" srcId="{7302DD60-677F-4A31-9A8C-7C556D198438}" destId="{7C6C9CE3-C48D-4840-9574-AD5C2E1D9F26}" srcOrd="0" destOrd="0" presId="urn:microsoft.com/office/officeart/2018/2/layout/IconLabelList"/>
    <dgm:cxn modelId="{549A83DB-1FDD-4E29-A029-1116B11FEA72}" type="presParOf" srcId="{7302DD60-677F-4A31-9A8C-7C556D198438}" destId="{BAC1F200-206A-4B45-B22D-59B5F65F11A8}" srcOrd="1" destOrd="0" presId="urn:microsoft.com/office/officeart/2018/2/layout/IconLabelList"/>
    <dgm:cxn modelId="{AEAD5612-5778-47E1-B905-69989EB55396}" type="presParOf" srcId="{7302DD60-677F-4A31-9A8C-7C556D198438}" destId="{45ABAEBB-8314-467C-8F2E-3DF459E4DFCB}" srcOrd="2" destOrd="0" presId="urn:microsoft.com/office/officeart/2018/2/layout/IconLabelList"/>
    <dgm:cxn modelId="{47BB9302-AC13-4E8B-81DD-2C49C8EBB271}" type="presParOf" srcId="{303F2EB7-576A-4061-8AC7-868FFC45C110}" destId="{8094D12E-6CCF-4AB0-8058-449450398A90}" srcOrd="1" destOrd="0" presId="urn:microsoft.com/office/officeart/2018/2/layout/IconLabelList"/>
    <dgm:cxn modelId="{D1176B0B-101A-48CB-8F73-5DD1A334C432}" type="presParOf" srcId="{303F2EB7-576A-4061-8AC7-868FFC45C110}" destId="{6AF9D10C-36AE-497F-AC36-FB7742CEF5B1}" srcOrd="2" destOrd="0" presId="urn:microsoft.com/office/officeart/2018/2/layout/IconLabelList"/>
    <dgm:cxn modelId="{44589911-D460-4812-8DD8-764185AF4843}" type="presParOf" srcId="{6AF9D10C-36AE-497F-AC36-FB7742CEF5B1}" destId="{BA3C4658-88BD-4365-9828-20147BFA273D}" srcOrd="0" destOrd="0" presId="urn:microsoft.com/office/officeart/2018/2/layout/IconLabelList"/>
    <dgm:cxn modelId="{753A3F44-E7D4-4360-9187-F1F5EBC517C1}" type="presParOf" srcId="{6AF9D10C-36AE-497F-AC36-FB7742CEF5B1}" destId="{76F9B280-67BD-4692-9D3F-7E83D1676079}" srcOrd="1" destOrd="0" presId="urn:microsoft.com/office/officeart/2018/2/layout/IconLabelList"/>
    <dgm:cxn modelId="{4F10E1EC-051A-4FD4-B0C8-8B65038E47E1}" type="presParOf" srcId="{6AF9D10C-36AE-497F-AC36-FB7742CEF5B1}" destId="{E2180EBD-002A-4CF5-B6A5-4FF83978F5CD}" srcOrd="2" destOrd="0" presId="urn:microsoft.com/office/officeart/2018/2/layout/IconLabelList"/>
    <dgm:cxn modelId="{5C43A100-E84B-4A4D-84C4-31D13727F1E8}" type="presParOf" srcId="{303F2EB7-576A-4061-8AC7-868FFC45C110}" destId="{E017616B-D358-4949-B400-D59515AB9F90}" srcOrd="3" destOrd="0" presId="urn:microsoft.com/office/officeart/2018/2/layout/IconLabelList"/>
    <dgm:cxn modelId="{53644F99-E796-41F6-B623-B87AA8B15B6E}" type="presParOf" srcId="{303F2EB7-576A-4061-8AC7-868FFC45C110}" destId="{E35C29E6-667E-4A51-828D-C99A99835464}" srcOrd="4" destOrd="0" presId="urn:microsoft.com/office/officeart/2018/2/layout/IconLabelList"/>
    <dgm:cxn modelId="{27A6F20C-FA2D-4C84-B303-3630B7522791}" type="presParOf" srcId="{E35C29E6-667E-4A51-828D-C99A99835464}" destId="{E97BFE54-8878-494C-BB18-800346860E30}" srcOrd="0" destOrd="0" presId="urn:microsoft.com/office/officeart/2018/2/layout/IconLabelList"/>
    <dgm:cxn modelId="{9A889EC1-8FD2-46F9-937A-09285CE75086}" type="presParOf" srcId="{E35C29E6-667E-4A51-828D-C99A99835464}" destId="{E7ACA8F3-B9A2-41EC-9907-AA57ED1494C0}" srcOrd="1" destOrd="0" presId="urn:microsoft.com/office/officeart/2018/2/layout/IconLabelList"/>
    <dgm:cxn modelId="{98935874-E66A-4312-9419-FF6F185D737D}" type="presParOf" srcId="{E35C29E6-667E-4A51-828D-C99A99835464}" destId="{2982DF5F-BFD4-43C5-9700-DC4311BBF0BE}" srcOrd="2" destOrd="0" presId="urn:microsoft.com/office/officeart/2018/2/layout/IconLabelList"/>
    <dgm:cxn modelId="{A0905D8F-A472-4FFF-8E67-C990C38985D4}" type="presParOf" srcId="{303F2EB7-576A-4061-8AC7-868FFC45C110}" destId="{AD5865C0-49F2-40E2-8213-CE08F462D4D8}" srcOrd="5" destOrd="0" presId="urn:microsoft.com/office/officeart/2018/2/layout/IconLabelList"/>
    <dgm:cxn modelId="{8FA44ECD-2F8E-4B0F-88BC-E5980C900D3E}" type="presParOf" srcId="{303F2EB7-576A-4061-8AC7-868FFC45C110}" destId="{89B541C8-476B-469B-B6F8-B5D942325716}" srcOrd="6" destOrd="0" presId="urn:microsoft.com/office/officeart/2018/2/layout/IconLabelList"/>
    <dgm:cxn modelId="{51A84E06-12BF-4E0A-8580-E5AF2918F8FB}" type="presParOf" srcId="{89B541C8-476B-469B-B6F8-B5D942325716}" destId="{BCB1BAA7-B350-44E5-BABB-8D4F702D463C}" srcOrd="0" destOrd="0" presId="urn:microsoft.com/office/officeart/2018/2/layout/IconLabelList"/>
    <dgm:cxn modelId="{338076EE-99A7-4106-82A2-5E47B9BCA191}" type="presParOf" srcId="{89B541C8-476B-469B-B6F8-B5D942325716}" destId="{81C384CC-978F-466A-985B-87A27F750202}" srcOrd="1" destOrd="0" presId="urn:microsoft.com/office/officeart/2018/2/layout/IconLabelList"/>
    <dgm:cxn modelId="{C59BFF7B-BB18-4660-A265-4BC4759212A8}" type="presParOf" srcId="{89B541C8-476B-469B-B6F8-B5D942325716}" destId="{CBEF648F-0269-4992-8C2D-5CA60FC1DE1E}" srcOrd="2" destOrd="0" presId="urn:microsoft.com/office/officeart/2018/2/layout/IconLabelList"/>
    <dgm:cxn modelId="{39136201-AAD6-4E00-A494-C9F1D0A89403}" type="presParOf" srcId="{303F2EB7-576A-4061-8AC7-868FFC45C110}" destId="{C4F24905-FE73-40E6-BDE6-3EFCB9D92D69}" srcOrd="7" destOrd="0" presId="urn:microsoft.com/office/officeart/2018/2/layout/IconLabelList"/>
    <dgm:cxn modelId="{4383059D-3BE0-43E1-8606-5182121BA12C}" type="presParOf" srcId="{303F2EB7-576A-4061-8AC7-868FFC45C110}" destId="{E9DD890F-A46C-4CD0-ADEB-D2D39B50DD63}" srcOrd="8" destOrd="0" presId="urn:microsoft.com/office/officeart/2018/2/layout/IconLabelList"/>
    <dgm:cxn modelId="{B254D34C-4893-4BD8-9586-C67E042CB005}" type="presParOf" srcId="{E9DD890F-A46C-4CD0-ADEB-D2D39B50DD63}" destId="{444A7420-954F-4DAF-8DAA-5BF32EB43275}" srcOrd="0" destOrd="0" presId="urn:microsoft.com/office/officeart/2018/2/layout/IconLabelList"/>
    <dgm:cxn modelId="{3F7AAF52-D771-423A-8CFF-106443C3E3BC}" type="presParOf" srcId="{E9DD890F-A46C-4CD0-ADEB-D2D39B50DD63}" destId="{90FF079F-050B-4B34-9D6A-EBDDFD485A41}" srcOrd="1" destOrd="0" presId="urn:microsoft.com/office/officeart/2018/2/layout/IconLabelList"/>
    <dgm:cxn modelId="{4B72CFA0-40C5-4ACE-A0F6-6E0DC7888229}" type="presParOf" srcId="{E9DD890F-A46C-4CD0-ADEB-D2D39B50DD63}" destId="{A3183F9C-2491-484E-AFF1-37445FFE02B6}"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6C9CE3-C48D-4840-9574-AD5C2E1D9F26}">
      <dsp:nvSpPr>
        <dsp:cNvPr id="0" name=""/>
        <dsp:cNvSpPr/>
      </dsp:nvSpPr>
      <dsp:spPr>
        <a:xfrm>
          <a:off x="622800" y="109172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ABAEBB-8314-467C-8F2E-3DF459E4DFCB}">
      <dsp:nvSpPr>
        <dsp:cNvPr id="0" name=""/>
        <dsp:cNvSpPr/>
      </dsp:nvSpPr>
      <dsp:spPr>
        <a:xfrm>
          <a:off x="127800" y="2227289"/>
          <a:ext cx="1800000" cy="103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baseline="0" dirty="0"/>
            <a:t>Docker allows to package an application into a</a:t>
          </a:r>
        </a:p>
        <a:p>
          <a:pPr marL="0" lvl="0" indent="0" algn="ctr" defTabSz="488950">
            <a:lnSpc>
              <a:spcPct val="100000"/>
            </a:lnSpc>
            <a:spcBef>
              <a:spcPct val="0"/>
            </a:spcBef>
            <a:spcAft>
              <a:spcPct val="35000"/>
            </a:spcAft>
            <a:buNone/>
          </a:pPr>
          <a:r>
            <a:rPr lang="en-US" sz="1100" b="0" i="0" kern="1200" baseline="0" dirty="0"/>
            <a:t>standardized unit for software development:</a:t>
          </a:r>
        </a:p>
        <a:p>
          <a:pPr marL="0" lvl="0" indent="0" algn="ctr" defTabSz="488950">
            <a:lnSpc>
              <a:spcPct val="100000"/>
            </a:lnSpc>
            <a:spcBef>
              <a:spcPct val="0"/>
            </a:spcBef>
            <a:spcAft>
              <a:spcPct val="35000"/>
            </a:spcAft>
            <a:buNone/>
          </a:pPr>
          <a:r>
            <a:rPr lang="en-US" sz="1100" b="0" i="0" kern="1200" baseline="0" dirty="0"/>
            <a:t>– The Docker Container</a:t>
          </a:r>
          <a:endParaRPr lang="en-US" sz="1100" kern="1200" dirty="0"/>
        </a:p>
      </dsp:txBody>
      <dsp:txXfrm>
        <a:off x="127800" y="2227289"/>
        <a:ext cx="1800000" cy="1032324"/>
      </dsp:txXfrm>
    </dsp:sp>
    <dsp:sp modelId="{BA3C4658-88BD-4365-9828-20147BFA273D}">
      <dsp:nvSpPr>
        <dsp:cNvPr id="0" name=""/>
        <dsp:cNvSpPr/>
      </dsp:nvSpPr>
      <dsp:spPr>
        <a:xfrm>
          <a:off x="2737800" y="124030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180EBD-002A-4CF5-B6A5-4FF83978F5CD}">
      <dsp:nvSpPr>
        <dsp:cNvPr id="0" name=""/>
        <dsp:cNvSpPr/>
      </dsp:nvSpPr>
      <dsp:spPr>
        <a:xfrm>
          <a:off x="2242800" y="2227289"/>
          <a:ext cx="1800000" cy="103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baseline="0" dirty="0"/>
            <a:t>A Docker Container wraps a</a:t>
          </a:r>
        </a:p>
        <a:p>
          <a:pPr marL="0" lvl="0" indent="0" algn="ctr" defTabSz="488950">
            <a:lnSpc>
              <a:spcPct val="100000"/>
            </a:lnSpc>
            <a:spcBef>
              <a:spcPct val="0"/>
            </a:spcBef>
            <a:spcAft>
              <a:spcPct val="35000"/>
            </a:spcAft>
            <a:buNone/>
          </a:pPr>
          <a:r>
            <a:rPr lang="en-US" sz="1100" b="0" i="0" kern="1200" baseline="0" dirty="0"/>
            <a:t>piece of software in a complete</a:t>
          </a:r>
        </a:p>
        <a:p>
          <a:pPr marL="0" lvl="0" indent="0" algn="ctr" defTabSz="488950">
            <a:lnSpc>
              <a:spcPct val="100000"/>
            </a:lnSpc>
            <a:spcBef>
              <a:spcPct val="0"/>
            </a:spcBef>
            <a:spcAft>
              <a:spcPct val="35000"/>
            </a:spcAft>
            <a:buNone/>
          </a:pPr>
          <a:r>
            <a:rPr lang="en-US" sz="1100" b="0" i="0" kern="1200" baseline="0" dirty="0"/>
            <a:t>filesystem which contains all</a:t>
          </a:r>
        </a:p>
        <a:p>
          <a:pPr marL="0" lvl="0" indent="0" algn="ctr" defTabSz="488950">
            <a:lnSpc>
              <a:spcPct val="100000"/>
            </a:lnSpc>
            <a:spcBef>
              <a:spcPct val="0"/>
            </a:spcBef>
            <a:spcAft>
              <a:spcPct val="35000"/>
            </a:spcAft>
            <a:buNone/>
          </a:pPr>
          <a:r>
            <a:rPr lang="en-US" sz="1100" b="0" i="0" kern="1200" baseline="0" dirty="0"/>
            <a:t>needed resources</a:t>
          </a:r>
          <a:endParaRPr lang="en-US" sz="1100" kern="1200" dirty="0"/>
        </a:p>
      </dsp:txBody>
      <dsp:txXfrm>
        <a:off x="2242800" y="2227289"/>
        <a:ext cx="1800000" cy="1032324"/>
      </dsp:txXfrm>
    </dsp:sp>
    <dsp:sp modelId="{E97BFE54-8878-494C-BB18-800346860E30}">
      <dsp:nvSpPr>
        <dsp:cNvPr id="0" name=""/>
        <dsp:cNvSpPr/>
      </dsp:nvSpPr>
      <dsp:spPr>
        <a:xfrm>
          <a:off x="4852800" y="109172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82DF5F-BFD4-43C5-9700-DC4311BBF0BE}">
      <dsp:nvSpPr>
        <dsp:cNvPr id="0" name=""/>
        <dsp:cNvSpPr/>
      </dsp:nvSpPr>
      <dsp:spPr>
        <a:xfrm>
          <a:off x="4357800" y="2227289"/>
          <a:ext cx="1800000" cy="103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baseline="0"/>
            <a:t>Docker written in ‘go language ‘</a:t>
          </a:r>
          <a:endParaRPr lang="en-US" sz="1100" kern="1200"/>
        </a:p>
      </dsp:txBody>
      <dsp:txXfrm>
        <a:off x="4357800" y="2227289"/>
        <a:ext cx="1800000" cy="1032324"/>
      </dsp:txXfrm>
    </dsp:sp>
    <dsp:sp modelId="{BCB1BAA7-B350-44E5-BABB-8D4F702D463C}">
      <dsp:nvSpPr>
        <dsp:cNvPr id="0" name=""/>
        <dsp:cNvSpPr/>
      </dsp:nvSpPr>
      <dsp:spPr>
        <a:xfrm>
          <a:off x="6967800" y="109172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EF648F-0269-4992-8C2D-5CA60FC1DE1E}">
      <dsp:nvSpPr>
        <dsp:cNvPr id="0" name=""/>
        <dsp:cNvSpPr/>
      </dsp:nvSpPr>
      <dsp:spPr>
        <a:xfrm>
          <a:off x="6472800" y="2227289"/>
          <a:ext cx="1800000" cy="103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baseline="0" dirty="0"/>
            <a:t>A Docker Container runs</a:t>
          </a:r>
        </a:p>
        <a:p>
          <a:pPr marL="0" lvl="0" indent="0" algn="ctr" defTabSz="488950">
            <a:lnSpc>
              <a:spcPct val="100000"/>
            </a:lnSpc>
            <a:spcBef>
              <a:spcPct val="0"/>
            </a:spcBef>
            <a:spcAft>
              <a:spcPct val="35000"/>
            </a:spcAft>
            <a:buNone/>
          </a:pPr>
          <a:r>
            <a:rPr lang="en-US" sz="1100" b="0" i="0" kern="1200" baseline="0" dirty="0"/>
            <a:t>on Linux, Windows, macOS,</a:t>
          </a:r>
        </a:p>
        <a:p>
          <a:pPr marL="0" lvl="0" indent="0" algn="ctr" defTabSz="488950">
            <a:lnSpc>
              <a:spcPct val="100000"/>
            </a:lnSpc>
            <a:spcBef>
              <a:spcPct val="0"/>
            </a:spcBef>
            <a:spcAft>
              <a:spcPct val="35000"/>
            </a:spcAft>
            <a:buNone/>
          </a:pPr>
          <a:r>
            <a:rPr lang="en-US" sz="1100" b="0" i="0" kern="1200" baseline="0" dirty="0"/>
            <a:t>and most Cloud infrastructures</a:t>
          </a:r>
          <a:endParaRPr lang="en-US" sz="1100" kern="1200" dirty="0"/>
        </a:p>
      </dsp:txBody>
      <dsp:txXfrm>
        <a:off x="6472800" y="2227289"/>
        <a:ext cx="1800000" cy="1032324"/>
      </dsp:txXfrm>
    </dsp:sp>
    <dsp:sp modelId="{444A7420-954F-4DAF-8DAA-5BF32EB43275}">
      <dsp:nvSpPr>
        <dsp:cNvPr id="0" name=""/>
        <dsp:cNvSpPr/>
      </dsp:nvSpPr>
      <dsp:spPr>
        <a:xfrm>
          <a:off x="9082800" y="109172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83F9C-2491-484E-AFF1-37445FFE02B6}">
      <dsp:nvSpPr>
        <dsp:cNvPr id="0" name=""/>
        <dsp:cNvSpPr/>
      </dsp:nvSpPr>
      <dsp:spPr>
        <a:xfrm>
          <a:off x="8587800" y="2227289"/>
          <a:ext cx="1800000" cy="103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baseline="0"/>
            <a:t>First Release in March 2013 by Solomon hykes and Sebastain Pahl</a:t>
          </a:r>
          <a:endParaRPr lang="en-US" sz="1100" kern="1200"/>
        </a:p>
      </dsp:txBody>
      <dsp:txXfrm>
        <a:off x="8587800" y="2227289"/>
        <a:ext cx="1800000" cy="103232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6F24-8018-4487-9D8F-123DD12BA9C9}" type="datetimeFigureOut">
              <a:rPr lang="en-US" smtClean="0"/>
              <a:t>1/23/2025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0B7B1B-F2D3-476E-8BCC-4C13B486218E}" type="slidenum">
              <a:rPr lang="en-US" smtClean="0"/>
              <a:t>‹#›</a:t>
            </a:fld>
            <a:endParaRPr lang="en-US"/>
          </a:p>
        </p:txBody>
      </p:sp>
    </p:spTree>
    <p:extLst>
      <p:ext uri="{BB962C8B-B14F-4D97-AF65-F5344CB8AC3E}">
        <p14:creationId xmlns:p14="http://schemas.microsoft.com/office/powerpoint/2010/main" val="379891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solidFill>
                <a:srgbClr val="000000"/>
              </a:solidFill>
              <a:latin typeface="Calibri" panose="020F0502020204030204" pitchFamily="34" charset="0"/>
            </a:endParaRPr>
          </a:p>
          <a:p>
            <a:r>
              <a:rPr lang="en-US" sz="1800" b="1" i="0" u="none" strike="noStrike" baseline="0" dirty="0">
                <a:solidFill>
                  <a:srgbClr val="000000"/>
                </a:solidFill>
                <a:latin typeface="Calibri" panose="020F0502020204030204" pitchFamily="34" charset="0"/>
              </a:rPr>
              <a:t>Master Node</a:t>
            </a:r>
            <a:r>
              <a:rPr lang="en-US" sz="1800" b="0" i="0" u="none" strike="noStrike" baseline="0" dirty="0">
                <a:solidFill>
                  <a:srgbClr val="000000"/>
                </a:solidFill>
                <a:latin typeface="Calibri" panose="020F0502020204030204" pitchFamily="34" charset="0"/>
              </a:rPr>
              <a:t>: Manages the overall cluster and its state. </a:t>
            </a:r>
          </a:p>
          <a:p>
            <a:r>
              <a:rPr lang="en-US" sz="1800" b="1" i="0" u="none" strike="noStrike" baseline="0" dirty="0">
                <a:solidFill>
                  <a:srgbClr val="000000"/>
                </a:solidFill>
                <a:latin typeface="Calibri" panose="020F0502020204030204" pitchFamily="34" charset="0"/>
              </a:rPr>
              <a:t>Node (Minion)</a:t>
            </a:r>
            <a:r>
              <a:rPr lang="en-US" sz="1800" b="0" i="0" u="none" strike="noStrike" baseline="0" dirty="0">
                <a:solidFill>
                  <a:srgbClr val="000000"/>
                </a:solidFill>
                <a:latin typeface="Calibri" panose="020F0502020204030204" pitchFamily="34" charset="0"/>
              </a:rPr>
              <a:t>: Hosts containers and is controlled by the master node. </a:t>
            </a:r>
          </a:p>
          <a:p>
            <a:r>
              <a:rPr lang="en-US" sz="1800" b="1" i="0" u="none" strike="noStrike" baseline="0" dirty="0" err="1">
                <a:solidFill>
                  <a:srgbClr val="000000"/>
                </a:solidFill>
                <a:latin typeface="Calibri" panose="020F0502020204030204" pitchFamily="34" charset="0"/>
              </a:rPr>
              <a:t>Kubelet</a:t>
            </a:r>
            <a:r>
              <a:rPr lang="en-US" sz="1800" b="0" i="0" u="none" strike="noStrike" baseline="0" dirty="0">
                <a:solidFill>
                  <a:srgbClr val="000000"/>
                </a:solidFill>
                <a:latin typeface="Calibri" panose="020F0502020204030204" pitchFamily="34" charset="0"/>
              </a:rPr>
              <a:t>: Agent that runs on each node and communicates with the master. </a:t>
            </a:r>
          </a:p>
          <a:p>
            <a:r>
              <a:rPr lang="en-US" sz="1800" b="1" i="0" u="none" strike="noStrike" baseline="0" dirty="0">
                <a:solidFill>
                  <a:srgbClr val="000000"/>
                </a:solidFill>
                <a:latin typeface="Calibri" panose="020F0502020204030204" pitchFamily="34" charset="0"/>
              </a:rPr>
              <a:t>Kube Proxy</a:t>
            </a:r>
            <a:r>
              <a:rPr lang="en-US" sz="1800" b="0" i="0" u="none" strike="noStrike" baseline="0" dirty="0">
                <a:solidFill>
                  <a:srgbClr val="000000"/>
                </a:solidFill>
                <a:latin typeface="Calibri" panose="020F0502020204030204" pitchFamily="34" charset="0"/>
              </a:rPr>
              <a:t>: Maintains network rules on nodes. </a:t>
            </a:r>
          </a:p>
          <a:p>
            <a:r>
              <a:rPr lang="en-US" sz="1800" b="1" i="0" u="none" strike="noStrike" baseline="0" dirty="0" err="1">
                <a:solidFill>
                  <a:srgbClr val="000000"/>
                </a:solidFill>
                <a:latin typeface="Calibri" panose="020F0502020204030204" pitchFamily="34" charset="0"/>
              </a:rPr>
              <a:t>etcd</a:t>
            </a:r>
            <a:r>
              <a:rPr lang="en-US" sz="1800" b="0" i="0" u="none" strike="noStrike" baseline="0" dirty="0">
                <a:solidFill>
                  <a:srgbClr val="000000"/>
                </a:solidFill>
                <a:latin typeface="Calibri" panose="020F0502020204030204" pitchFamily="34" charset="0"/>
              </a:rPr>
              <a:t>: Consistent and highly available key-value store for cluster data. </a:t>
            </a:r>
          </a:p>
          <a:p>
            <a:endParaRPr lang="en-US" dirty="0"/>
          </a:p>
        </p:txBody>
      </p:sp>
      <p:sp>
        <p:nvSpPr>
          <p:cNvPr id="4" name="Slide Number Placeholder 3"/>
          <p:cNvSpPr>
            <a:spLocks noGrp="1"/>
          </p:cNvSpPr>
          <p:nvPr>
            <p:ph type="sldNum" sz="quarter" idx="5"/>
          </p:nvPr>
        </p:nvSpPr>
        <p:spPr/>
        <p:txBody>
          <a:bodyPr/>
          <a:lstStyle/>
          <a:p>
            <a:fld id="{A60B7B1B-F2D3-476E-8BCC-4C13B486218E}" type="slidenum">
              <a:rPr lang="en-US" smtClean="0"/>
              <a:t>11</a:t>
            </a:fld>
            <a:endParaRPr lang="en-US"/>
          </a:p>
        </p:txBody>
      </p:sp>
    </p:spTree>
    <p:extLst>
      <p:ext uri="{BB962C8B-B14F-4D97-AF65-F5344CB8AC3E}">
        <p14:creationId xmlns:p14="http://schemas.microsoft.com/office/powerpoint/2010/main" val="2880933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ETCD - </a:t>
            </a:r>
            <a:endParaRPr lang="en-US" sz="1800" b="1" i="0" u="none" strike="noStrike" baseline="0" dirty="0">
              <a:solidFill>
                <a:srgbClr val="000000"/>
              </a:solidFill>
              <a:latin typeface="Alstom"/>
            </a:endParaRPr>
          </a:p>
          <a:p>
            <a:r>
              <a:rPr lang="en-US" sz="1800" b="0" i="0" u="none" strike="noStrike" baseline="0" dirty="0">
                <a:solidFill>
                  <a:srgbClr val="FFFFFF"/>
                </a:solidFill>
                <a:latin typeface="Alstom"/>
              </a:rPr>
              <a:t>ETCD is a distributed reliable key-value store used </a:t>
            </a:r>
            <a:r>
              <a:rPr lang="en-US" sz="1800" b="0" i="0" u="none" strike="noStrike" baseline="0" dirty="0" err="1">
                <a:solidFill>
                  <a:srgbClr val="FFFFFF"/>
                </a:solidFill>
                <a:latin typeface="Alstom"/>
              </a:rPr>
              <a:t>byKubernetes</a:t>
            </a:r>
            <a:r>
              <a:rPr lang="en-US" sz="1800" b="0" i="0" u="none" strike="noStrike" baseline="0" dirty="0">
                <a:solidFill>
                  <a:srgbClr val="FFFFFF"/>
                </a:solidFill>
                <a:latin typeface="Alstom"/>
              </a:rPr>
              <a:t> to store all data used to manage the cluster. </a:t>
            </a:r>
          </a:p>
          <a:p>
            <a:r>
              <a:rPr lang="en-US" sz="1800" b="0" i="0" u="none" strike="noStrike" baseline="0" dirty="0">
                <a:solidFill>
                  <a:srgbClr val="FFFFFF"/>
                </a:solidFill>
                <a:latin typeface="Arial" panose="020B0604020202020204" pitchFamily="34" charset="0"/>
              </a:rPr>
              <a:t>•</a:t>
            </a:r>
            <a:r>
              <a:rPr lang="en-US" sz="1800" b="0" i="0" u="none" strike="noStrike" baseline="0" dirty="0">
                <a:solidFill>
                  <a:srgbClr val="FFFFFF"/>
                </a:solidFill>
                <a:latin typeface="Alstom"/>
              </a:rPr>
              <a:t>When you have multiple nodes and multiple masters in your cluster, </a:t>
            </a:r>
            <a:r>
              <a:rPr lang="en-US" sz="1800" b="0" i="0" u="none" strike="noStrike" baseline="0" dirty="0" err="1">
                <a:solidFill>
                  <a:srgbClr val="FFFFFF"/>
                </a:solidFill>
                <a:latin typeface="Alstom"/>
              </a:rPr>
              <a:t>etcd</a:t>
            </a:r>
            <a:r>
              <a:rPr lang="en-US" sz="1800" b="0" i="0" u="none" strike="noStrike" baseline="0" dirty="0">
                <a:solidFill>
                  <a:srgbClr val="FFFFFF"/>
                </a:solidFill>
                <a:latin typeface="Alstom"/>
              </a:rPr>
              <a:t> stores all that information on all the nodes in the cluster in a distributed manner. </a:t>
            </a:r>
          </a:p>
          <a:p>
            <a:r>
              <a:rPr lang="en-US" sz="1800" b="0" i="0" u="none" strike="noStrike" baseline="0" dirty="0">
                <a:solidFill>
                  <a:srgbClr val="FFFFFF"/>
                </a:solidFill>
                <a:latin typeface="Arial" panose="020B0604020202020204" pitchFamily="34" charset="0"/>
              </a:rPr>
              <a:t>•</a:t>
            </a:r>
            <a:r>
              <a:rPr lang="en-US" sz="1800" b="0" i="0" u="none" strike="noStrike" baseline="0" dirty="0">
                <a:solidFill>
                  <a:srgbClr val="FFFFFF"/>
                </a:solidFill>
                <a:latin typeface="Alstom"/>
              </a:rPr>
              <a:t>ETCD is responsible for implementing locks within the cluster to ensure there are no conflicts between the Masters </a:t>
            </a:r>
          </a:p>
          <a:p>
            <a:r>
              <a:rPr lang="en-US" sz="1800" b="0" i="0" u="none" strike="noStrike" baseline="0" dirty="0">
                <a:solidFill>
                  <a:srgbClr val="00AFEF"/>
                </a:solidFill>
                <a:latin typeface="Alstom"/>
              </a:rPr>
              <a:t>Scheduler</a:t>
            </a:r>
          </a:p>
          <a:p>
            <a:endParaRPr lang="en-US" sz="1800" b="0" i="0" u="none" strike="noStrike" baseline="0" dirty="0">
              <a:solidFill>
                <a:srgbClr val="00AFEF"/>
              </a:solidFill>
              <a:latin typeface="Alstom"/>
            </a:endParaRPr>
          </a:p>
          <a:p>
            <a:r>
              <a:rPr lang="en-US" sz="1800" b="1" i="0" u="none" strike="noStrike" baseline="0" dirty="0">
                <a:solidFill>
                  <a:srgbClr val="00AFEF"/>
                </a:solidFill>
                <a:latin typeface="Alstom"/>
              </a:rPr>
              <a:t>Schedular</a:t>
            </a:r>
          </a:p>
          <a:p>
            <a:pPr algn="l"/>
            <a:endParaRPr lang="en-US" sz="1800" b="0" i="0" u="none" strike="noStrike" baseline="0" dirty="0">
              <a:solidFill>
                <a:srgbClr val="000000"/>
              </a:solidFill>
              <a:latin typeface="Alstom"/>
            </a:endParaRPr>
          </a:p>
          <a:p>
            <a:r>
              <a:rPr lang="en-US" sz="1800" b="0" i="0" u="none" strike="noStrike" baseline="0" dirty="0">
                <a:solidFill>
                  <a:srgbClr val="FFFFFF"/>
                </a:solidFill>
                <a:latin typeface="Alstom"/>
              </a:rPr>
              <a:t>The scheduler is responsible for distributing work or containers across multiple nodes. </a:t>
            </a:r>
          </a:p>
          <a:p>
            <a:r>
              <a:rPr lang="en-US" sz="1800" b="0" i="0" u="none" strike="noStrike" baseline="0" dirty="0">
                <a:solidFill>
                  <a:srgbClr val="FFFFFF"/>
                </a:solidFill>
                <a:latin typeface="Arial" panose="020B0604020202020204" pitchFamily="34" charset="0"/>
              </a:rPr>
              <a:t>•</a:t>
            </a:r>
            <a:r>
              <a:rPr lang="en-US" sz="1800" b="0" i="0" u="none" strike="noStrike" baseline="0" dirty="0">
                <a:solidFill>
                  <a:srgbClr val="FFFFFF"/>
                </a:solidFill>
                <a:latin typeface="Alstom"/>
              </a:rPr>
              <a:t>It looks for newly created containers and assigns them to Nodes.</a:t>
            </a:r>
          </a:p>
          <a:p>
            <a:endParaRPr lang="en-US" sz="1800" b="0" i="0" u="none" strike="noStrike" baseline="0" dirty="0">
              <a:solidFill>
                <a:srgbClr val="FFFFFF"/>
              </a:solidFill>
              <a:latin typeface="Alstom"/>
            </a:endParaRPr>
          </a:p>
          <a:p>
            <a:r>
              <a:rPr lang="en-US" sz="1800" b="1" i="0" u="none" strike="noStrike" baseline="0" dirty="0">
                <a:solidFill>
                  <a:srgbClr val="FFFFFF"/>
                </a:solidFill>
                <a:latin typeface="Alstom"/>
              </a:rPr>
              <a:t>API Server Manager </a:t>
            </a:r>
          </a:p>
          <a:p>
            <a:pPr algn="l"/>
            <a:endParaRPr lang="en-US" sz="1800" b="0" i="0" u="none" strike="noStrike" baseline="0" dirty="0">
              <a:solidFill>
                <a:srgbClr val="000000"/>
              </a:solidFill>
              <a:latin typeface="Alstom"/>
            </a:endParaRPr>
          </a:p>
          <a:p>
            <a:r>
              <a:rPr lang="en-US" sz="1800" b="0" i="0" u="none" strike="noStrike" baseline="0" dirty="0">
                <a:solidFill>
                  <a:srgbClr val="FFFFFF"/>
                </a:solidFill>
                <a:latin typeface="Arial" panose="020B0604020202020204" pitchFamily="34" charset="0"/>
              </a:rPr>
              <a:t>•</a:t>
            </a:r>
            <a:r>
              <a:rPr lang="en-US" sz="1800" b="0" i="0" u="none" strike="noStrike" baseline="0" dirty="0">
                <a:solidFill>
                  <a:srgbClr val="FFFFFF"/>
                </a:solidFill>
                <a:latin typeface="Alstom"/>
              </a:rPr>
              <a:t>Masters communicate with the rest of the cluster through the </a:t>
            </a:r>
            <a:r>
              <a:rPr lang="en-US" sz="1800" b="0" i="0" u="none" strike="noStrike" baseline="0" dirty="0" err="1">
                <a:solidFill>
                  <a:srgbClr val="FFFFFF"/>
                </a:solidFill>
                <a:latin typeface="Alstom"/>
              </a:rPr>
              <a:t>kube-apiserver</a:t>
            </a:r>
            <a:r>
              <a:rPr lang="en-US" sz="1800" b="0" i="0" u="none" strike="noStrike" baseline="0" dirty="0">
                <a:solidFill>
                  <a:srgbClr val="FFFFFF"/>
                </a:solidFill>
                <a:latin typeface="Alstom"/>
              </a:rPr>
              <a:t>, the main access point to the control plane.  </a:t>
            </a:r>
          </a:p>
          <a:p>
            <a:r>
              <a:rPr lang="en-US" sz="1800" b="0" i="0" u="none" strike="noStrike" baseline="0" dirty="0">
                <a:solidFill>
                  <a:srgbClr val="FFFFFF"/>
                </a:solidFill>
                <a:latin typeface="Arial" panose="020B0604020202020204" pitchFamily="34" charset="0"/>
              </a:rPr>
              <a:t>•</a:t>
            </a:r>
            <a:r>
              <a:rPr lang="en-US" sz="1800" b="0" i="0" u="none" strike="noStrike" baseline="0" dirty="0">
                <a:solidFill>
                  <a:srgbClr val="FFFFFF"/>
                </a:solidFill>
                <a:latin typeface="Alstom"/>
              </a:rPr>
              <a:t>It validates and executes user’s REST commands </a:t>
            </a:r>
          </a:p>
          <a:p>
            <a:r>
              <a:rPr lang="en-US" sz="1800" b="0" i="0" u="none" strike="noStrike" baseline="0" dirty="0">
                <a:solidFill>
                  <a:srgbClr val="FFFFFF"/>
                </a:solidFill>
                <a:latin typeface="Arial" panose="020B0604020202020204" pitchFamily="34" charset="0"/>
              </a:rPr>
              <a:t>•</a:t>
            </a:r>
            <a:r>
              <a:rPr lang="en-US" sz="1800" b="0" i="0" u="none" strike="noStrike" baseline="0" dirty="0" err="1">
                <a:solidFill>
                  <a:srgbClr val="FFFFFF"/>
                </a:solidFill>
                <a:latin typeface="Alstom"/>
              </a:rPr>
              <a:t>kube-apiserveralso</a:t>
            </a:r>
            <a:r>
              <a:rPr lang="en-US" sz="1800" b="0" i="0" u="none" strike="noStrike" baseline="0" dirty="0">
                <a:solidFill>
                  <a:srgbClr val="FFFFFF"/>
                </a:solidFill>
                <a:latin typeface="Alstom"/>
              </a:rPr>
              <a:t> makes sure that configurations in </a:t>
            </a:r>
            <a:r>
              <a:rPr lang="en-US" sz="1800" b="0" i="0" u="none" strike="noStrike" baseline="0" dirty="0" err="1">
                <a:solidFill>
                  <a:srgbClr val="FFFFFF"/>
                </a:solidFill>
                <a:latin typeface="Alstom"/>
              </a:rPr>
              <a:t>etcd</a:t>
            </a:r>
            <a:r>
              <a:rPr lang="en-US" sz="1800" b="0" i="0" u="none" strike="noStrike" baseline="0" dirty="0">
                <a:solidFill>
                  <a:srgbClr val="FFFFFF"/>
                </a:solidFill>
                <a:latin typeface="Alstom"/>
              </a:rPr>
              <a:t> match with configurations of containers deployed in the cluster.</a:t>
            </a:r>
          </a:p>
          <a:p>
            <a:endParaRPr lang="en-US" sz="1800" b="0" i="0" u="none" strike="noStrike" baseline="0" dirty="0">
              <a:solidFill>
                <a:srgbClr val="FFFFFF"/>
              </a:solidFill>
              <a:latin typeface="Alstom"/>
            </a:endParaRPr>
          </a:p>
          <a:p>
            <a:endParaRPr lang="en-US" sz="1800" b="0" i="0" u="none" strike="noStrike" baseline="0" dirty="0">
              <a:solidFill>
                <a:srgbClr val="FFFFFF"/>
              </a:solidFill>
              <a:latin typeface="Alstom"/>
            </a:endParaRPr>
          </a:p>
          <a:p>
            <a:r>
              <a:rPr lang="en-US" sz="1800" b="1" i="0" u="none" strike="noStrike" baseline="0" dirty="0">
                <a:solidFill>
                  <a:srgbClr val="00AFEF"/>
                </a:solidFill>
                <a:latin typeface="Alstom"/>
              </a:rPr>
              <a:t>Controller manager</a:t>
            </a:r>
          </a:p>
          <a:p>
            <a:r>
              <a:rPr lang="en-US" sz="1800" b="0" i="0" u="none" strike="noStrike" baseline="0" dirty="0">
                <a:solidFill>
                  <a:srgbClr val="FFFFFF"/>
                </a:solidFill>
                <a:latin typeface="Arial" panose="020B0604020202020204" pitchFamily="34" charset="0"/>
              </a:rPr>
              <a:t>•</a:t>
            </a:r>
            <a:r>
              <a:rPr lang="en-US" sz="1800" b="0" i="0" u="none" strike="noStrike" baseline="0" dirty="0">
                <a:solidFill>
                  <a:srgbClr val="FFFFFF"/>
                </a:solidFill>
                <a:latin typeface="Alstom"/>
              </a:rPr>
              <a:t>The controllers are the brain behind orchestration. </a:t>
            </a:r>
          </a:p>
          <a:p>
            <a:r>
              <a:rPr lang="en-US" sz="1800" b="0" i="0" u="none" strike="noStrike" baseline="0" dirty="0">
                <a:solidFill>
                  <a:srgbClr val="FFFFFF"/>
                </a:solidFill>
                <a:latin typeface="Arial" panose="020B0604020202020204" pitchFamily="34" charset="0"/>
              </a:rPr>
              <a:t>•</a:t>
            </a:r>
            <a:r>
              <a:rPr lang="en-US" sz="1800" b="0" i="0" u="none" strike="noStrike" baseline="0" dirty="0">
                <a:solidFill>
                  <a:srgbClr val="FFFFFF"/>
                </a:solidFill>
                <a:latin typeface="Alstom"/>
              </a:rPr>
              <a:t>They are responsible for noticing and responding when nodes, containers or endpoints goes down. The controllers makes decisions to bring up new containers in such cases. </a:t>
            </a:r>
          </a:p>
          <a:p>
            <a:r>
              <a:rPr lang="en-US" sz="1800" b="0" i="0" u="none" strike="noStrike" baseline="0" dirty="0">
                <a:solidFill>
                  <a:srgbClr val="FFFFFF"/>
                </a:solidFill>
                <a:latin typeface="Arial" panose="020B0604020202020204" pitchFamily="34" charset="0"/>
              </a:rPr>
              <a:t>•</a:t>
            </a:r>
            <a:r>
              <a:rPr lang="en-US" sz="1800" b="0" i="0" u="none" strike="noStrike" baseline="0" dirty="0">
                <a:solidFill>
                  <a:srgbClr val="FFFFFF"/>
                </a:solidFill>
                <a:latin typeface="Alstom"/>
              </a:rPr>
              <a:t>The </a:t>
            </a:r>
            <a:r>
              <a:rPr lang="en-US" sz="1800" b="0" i="0" u="none" strike="noStrike" baseline="0" dirty="0" err="1">
                <a:solidFill>
                  <a:srgbClr val="FFFFFF"/>
                </a:solidFill>
                <a:latin typeface="Alstom"/>
              </a:rPr>
              <a:t>kube</a:t>
            </a:r>
            <a:r>
              <a:rPr lang="en-US" sz="1800" b="0" i="0" u="none" strike="noStrike" baseline="0" dirty="0">
                <a:solidFill>
                  <a:srgbClr val="FFFFFF"/>
                </a:solidFill>
                <a:latin typeface="Alstom"/>
              </a:rPr>
              <a:t>-controller-manager runs control loops that manage the state of the cluster by checking if the required deployments, replicas, and nodes are running in the cluster</a:t>
            </a:r>
          </a:p>
          <a:p>
            <a:endParaRPr lang="en-US" sz="1800" b="0" i="0" u="none" strike="noStrike" baseline="0" dirty="0">
              <a:solidFill>
                <a:srgbClr val="FFFFFF"/>
              </a:solidFill>
              <a:latin typeface="Alstom"/>
            </a:endParaRPr>
          </a:p>
          <a:p>
            <a:r>
              <a:rPr lang="en-US" sz="1800" b="1" i="0" u="none" strike="noStrike" baseline="0" dirty="0" err="1">
                <a:solidFill>
                  <a:srgbClr val="FFFFFF"/>
                </a:solidFill>
                <a:latin typeface="Alstom"/>
              </a:rPr>
              <a:t>Kubectl</a:t>
            </a:r>
            <a:endParaRPr lang="en-US" sz="1800" b="1" i="0" u="none" strike="noStrike" baseline="0" dirty="0">
              <a:solidFill>
                <a:srgbClr val="FFFFFF"/>
              </a:solidFill>
              <a:latin typeface="Alstom"/>
            </a:endParaRPr>
          </a:p>
          <a:p>
            <a:endParaRPr lang="en-US" sz="1800" b="1" i="0" u="none" strike="noStrike" baseline="0" dirty="0">
              <a:solidFill>
                <a:srgbClr val="FFFFFF"/>
              </a:solidFill>
              <a:latin typeface="Alstom"/>
            </a:endParaRPr>
          </a:p>
          <a:p>
            <a:pPr algn="l"/>
            <a:endParaRPr lang="en-US" sz="1800" b="0" i="0" u="none" strike="noStrike" baseline="0" dirty="0">
              <a:solidFill>
                <a:srgbClr val="000000"/>
              </a:solidFill>
              <a:latin typeface="Arial" panose="020B0604020202020204" pitchFamily="34" charset="0"/>
            </a:endParaRPr>
          </a:p>
          <a:p>
            <a:r>
              <a:rPr lang="en-US" sz="1800" b="0" i="0" u="none" strike="noStrike" baseline="0" dirty="0">
                <a:solidFill>
                  <a:srgbClr val="FFFFFF"/>
                </a:solidFill>
                <a:latin typeface="Arial" panose="020B0604020202020204" pitchFamily="34" charset="0"/>
              </a:rPr>
              <a:t>•</a:t>
            </a:r>
            <a:r>
              <a:rPr lang="en-US" sz="1800" b="0" i="0" u="none" strike="noStrike" baseline="0" dirty="0" err="1">
                <a:solidFill>
                  <a:srgbClr val="FFFFFF"/>
                </a:solidFill>
                <a:latin typeface="Alstom"/>
              </a:rPr>
              <a:t>kubectl</a:t>
            </a:r>
            <a:r>
              <a:rPr lang="en-US" sz="1800" b="0" i="0" u="none" strike="noStrike" baseline="0" dirty="0">
                <a:solidFill>
                  <a:srgbClr val="FFFFFF"/>
                </a:solidFill>
                <a:latin typeface="Alstom"/>
              </a:rPr>
              <a:t> is the command line utility using which we can interact with k8s cluster</a:t>
            </a:r>
          </a:p>
          <a:p>
            <a:r>
              <a:rPr lang="en-US" sz="1800" b="0" i="0" u="none" strike="noStrike" baseline="0" dirty="0">
                <a:solidFill>
                  <a:srgbClr val="FFFFFF"/>
                </a:solidFill>
                <a:latin typeface="Arial" panose="020B0604020202020204" pitchFamily="34" charset="0"/>
              </a:rPr>
              <a:t>•</a:t>
            </a:r>
            <a:r>
              <a:rPr lang="en-US" sz="1800" b="0" i="0" u="none" strike="noStrike" baseline="0" dirty="0">
                <a:solidFill>
                  <a:srgbClr val="FFFFFF"/>
                </a:solidFill>
                <a:latin typeface="Alstom"/>
              </a:rPr>
              <a:t>Uses APIs provided by API server to interact.</a:t>
            </a:r>
          </a:p>
          <a:p>
            <a:r>
              <a:rPr lang="en-US" sz="1800" b="0" i="0" u="none" strike="noStrike" baseline="0" dirty="0">
                <a:solidFill>
                  <a:srgbClr val="FFFFFF"/>
                </a:solidFill>
                <a:latin typeface="Arial" panose="020B0604020202020204" pitchFamily="34" charset="0"/>
              </a:rPr>
              <a:t>•</a:t>
            </a:r>
            <a:r>
              <a:rPr lang="en-US" sz="1800" b="0" i="0" u="none" strike="noStrike" baseline="0" dirty="0">
                <a:solidFill>
                  <a:srgbClr val="FFFFFF"/>
                </a:solidFill>
                <a:latin typeface="Alstom"/>
              </a:rPr>
              <a:t>Also known as the </a:t>
            </a:r>
            <a:r>
              <a:rPr lang="en-US" sz="1800" b="0" i="0" u="none" strike="noStrike" baseline="0" dirty="0" err="1">
                <a:solidFill>
                  <a:srgbClr val="FFFFFF"/>
                </a:solidFill>
                <a:latin typeface="Alstom"/>
              </a:rPr>
              <a:t>kube</a:t>
            </a:r>
            <a:r>
              <a:rPr lang="en-US" sz="1800" b="0" i="0" u="none" strike="noStrike" baseline="0" dirty="0">
                <a:solidFill>
                  <a:srgbClr val="FFFFFF"/>
                </a:solidFill>
                <a:latin typeface="Alstom"/>
              </a:rPr>
              <a:t> command line tool or </a:t>
            </a:r>
            <a:r>
              <a:rPr lang="en-US" sz="1800" b="0" i="0" u="none" strike="noStrike" baseline="0" dirty="0" err="1">
                <a:solidFill>
                  <a:srgbClr val="FFFFFF"/>
                </a:solidFill>
                <a:latin typeface="Alstom"/>
              </a:rPr>
              <a:t>kubectl</a:t>
            </a:r>
            <a:r>
              <a:rPr lang="en-US" sz="1800" b="0" i="0" u="none" strike="noStrike" baseline="0" dirty="0">
                <a:solidFill>
                  <a:srgbClr val="FFFFFF"/>
                </a:solidFill>
                <a:latin typeface="Alstom"/>
              </a:rPr>
              <a:t> or </a:t>
            </a:r>
            <a:r>
              <a:rPr lang="en-US" sz="1800" b="0" i="0" u="none" strike="noStrike" baseline="0" dirty="0" err="1">
                <a:solidFill>
                  <a:srgbClr val="FFFFFF"/>
                </a:solidFill>
                <a:latin typeface="Alstom"/>
              </a:rPr>
              <a:t>kube</a:t>
            </a:r>
            <a:r>
              <a:rPr lang="en-US" sz="1800" b="0" i="0" u="none" strike="noStrike" baseline="0" dirty="0">
                <a:solidFill>
                  <a:srgbClr val="FFFFFF"/>
                </a:solidFill>
                <a:latin typeface="Alstom"/>
              </a:rPr>
              <a:t> control.</a:t>
            </a:r>
          </a:p>
          <a:p>
            <a:r>
              <a:rPr lang="en-US" sz="1800" b="0" i="0" u="none" strike="noStrike" baseline="0" dirty="0">
                <a:solidFill>
                  <a:srgbClr val="FFFFFF"/>
                </a:solidFill>
                <a:latin typeface="Arial" panose="020B0604020202020204" pitchFamily="34" charset="0"/>
              </a:rPr>
              <a:t>•</a:t>
            </a:r>
            <a:r>
              <a:rPr lang="en-US" sz="1800" b="0" i="0" u="none" strike="noStrike" baseline="0" dirty="0">
                <a:solidFill>
                  <a:srgbClr val="FFFFFF"/>
                </a:solidFill>
                <a:latin typeface="Alstom"/>
              </a:rPr>
              <a:t>Used to deploy and manage applications on a Kubernetes</a:t>
            </a:r>
          </a:p>
          <a:p>
            <a:endParaRPr lang="en-US" sz="1800" b="1" i="0" u="none" strike="noStrike" baseline="0" dirty="0">
              <a:solidFill>
                <a:srgbClr val="FFFFFF"/>
              </a:solidFill>
              <a:latin typeface="Alstom"/>
            </a:endParaRPr>
          </a:p>
          <a:p>
            <a:r>
              <a:rPr lang="en-US" sz="1800" b="1" i="0" u="none" strike="noStrike" baseline="0" dirty="0" err="1">
                <a:solidFill>
                  <a:srgbClr val="00AFEF"/>
                </a:solidFill>
                <a:latin typeface="Alstom"/>
              </a:rPr>
              <a:t>Kubelet</a:t>
            </a:r>
            <a:endParaRPr lang="en-US" sz="1800" b="1" i="0" u="none" strike="noStrike" baseline="0" dirty="0">
              <a:solidFill>
                <a:srgbClr val="FFFFFF"/>
              </a:solidFill>
              <a:latin typeface="Alstom"/>
            </a:endParaRPr>
          </a:p>
          <a:p>
            <a:pPr algn="l"/>
            <a:endParaRPr lang="en-US" sz="1800" b="0" i="0" u="none" strike="noStrike" baseline="0" dirty="0">
              <a:solidFill>
                <a:srgbClr val="000000"/>
              </a:solidFill>
              <a:latin typeface="Arial" panose="020B0604020202020204" pitchFamily="34" charset="0"/>
            </a:endParaRPr>
          </a:p>
          <a:p>
            <a:r>
              <a:rPr lang="en-US" sz="1800" b="0" i="0" u="none" strike="noStrike" baseline="0" dirty="0">
                <a:solidFill>
                  <a:srgbClr val="FFFFFF"/>
                </a:solidFill>
                <a:latin typeface="Arial" panose="020B0604020202020204" pitchFamily="34" charset="0"/>
              </a:rPr>
              <a:t>•</a:t>
            </a:r>
            <a:r>
              <a:rPr lang="en-US" sz="1800" b="0" i="0" u="none" strike="noStrike" baseline="0" dirty="0">
                <a:solidFill>
                  <a:srgbClr val="FFFFFF"/>
                </a:solidFill>
                <a:latin typeface="Alstom"/>
              </a:rPr>
              <a:t>Worker nodes have the </a:t>
            </a:r>
            <a:r>
              <a:rPr lang="en-US" sz="1800" b="0" i="0" u="none" strike="noStrike" baseline="0" dirty="0" err="1">
                <a:solidFill>
                  <a:srgbClr val="FFFFFF"/>
                </a:solidFill>
                <a:latin typeface="Alstom"/>
              </a:rPr>
              <a:t>kubelet</a:t>
            </a:r>
            <a:r>
              <a:rPr lang="en-US" sz="1800" b="0" i="0" u="none" strike="noStrike" baseline="0" dirty="0">
                <a:solidFill>
                  <a:srgbClr val="FFFFFF"/>
                </a:solidFill>
                <a:latin typeface="Alstom"/>
              </a:rPr>
              <a:t> agent that is responsible for interacting with the master to provide health information of the worker node</a:t>
            </a:r>
          </a:p>
          <a:p>
            <a:r>
              <a:rPr lang="en-US" sz="1800" b="0" i="0" u="none" strike="noStrike" baseline="0" dirty="0">
                <a:solidFill>
                  <a:srgbClr val="FFFFFF"/>
                </a:solidFill>
                <a:latin typeface="Arial" panose="020B0604020202020204" pitchFamily="34" charset="0"/>
              </a:rPr>
              <a:t>•</a:t>
            </a:r>
            <a:r>
              <a:rPr lang="en-US" sz="1800" b="0" i="0" u="none" strike="noStrike" baseline="0" dirty="0">
                <a:solidFill>
                  <a:srgbClr val="FFFFFF"/>
                </a:solidFill>
                <a:latin typeface="Alstom"/>
              </a:rPr>
              <a:t>To carry out actions requested by the master on the worker nodes.</a:t>
            </a:r>
          </a:p>
          <a:p>
            <a:endParaRPr lang="en-US" dirty="0"/>
          </a:p>
          <a:p>
            <a:r>
              <a:rPr lang="en-US" sz="1800" b="1" i="0" u="none" strike="noStrike" baseline="0" dirty="0">
                <a:solidFill>
                  <a:srgbClr val="00AFEF"/>
                </a:solidFill>
                <a:latin typeface="Alstom"/>
              </a:rPr>
              <a:t>Kube proxy</a:t>
            </a:r>
          </a:p>
          <a:p>
            <a:pPr algn="l"/>
            <a:endParaRPr lang="en-US" sz="1800" b="0" i="0" u="none" strike="noStrike" baseline="0" dirty="0">
              <a:solidFill>
                <a:srgbClr val="000000"/>
              </a:solidFill>
              <a:latin typeface="Arial" panose="020B0604020202020204" pitchFamily="34" charset="0"/>
            </a:endParaRPr>
          </a:p>
          <a:p>
            <a:r>
              <a:rPr lang="en-US" sz="1800" b="0" i="0" u="none" strike="noStrike" baseline="0" dirty="0">
                <a:solidFill>
                  <a:srgbClr val="FFFFFF"/>
                </a:solidFill>
                <a:latin typeface="Arial" panose="020B0604020202020204" pitchFamily="34" charset="0"/>
              </a:rPr>
              <a:t>•</a:t>
            </a:r>
            <a:r>
              <a:rPr lang="en-US" sz="1800" b="0" i="0" u="none" strike="noStrike" baseline="0" dirty="0">
                <a:solidFill>
                  <a:srgbClr val="FFFFFF"/>
                </a:solidFill>
                <a:latin typeface="Alstom"/>
              </a:rPr>
              <a:t>The </a:t>
            </a:r>
            <a:r>
              <a:rPr lang="en-US" sz="1800" b="0" i="0" u="none" strike="noStrike" baseline="0" dirty="0" err="1">
                <a:solidFill>
                  <a:srgbClr val="FFFFFF"/>
                </a:solidFill>
                <a:latin typeface="Alstom"/>
              </a:rPr>
              <a:t>kube</a:t>
            </a:r>
            <a:r>
              <a:rPr lang="en-US" sz="1800" b="0" i="0" u="none" strike="noStrike" baseline="0" dirty="0">
                <a:solidFill>
                  <a:srgbClr val="FFFFFF"/>
                </a:solidFill>
                <a:latin typeface="Alstom"/>
              </a:rPr>
              <a:t>-proxy is responsible for ensuring network traffic is routed properly to internal and external services as required and is based on the rules defined by network policies in </a:t>
            </a:r>
            <a:r>
              <a:rPr lang="en-US" sz="1800" b="0" i="0" u="none" strike="noStrike" baseline="0" dirty="0" err="1">
                <a:solidFill>
                  <a:srgbClr val="FFFFFF"/>
                </a:solidFill>
                <a:latin typeface="Alstom"/>
              </a:rPr>
              <a:t>kube</a:t>
            </a:r>
            <a:r>
              <a:rPr lang="en-US" sz="1800" b="0" i="0" u="none" strike="noStrike" baseline="0" dirty="0">
                <a:solidFill>
                  <a:srgbClr val="FFFFFF"/>
                </a:solidFill>
                <a:latin typeface="Alstom"/>
              </a:rPr>
              <a:t>-controller-manager and other custom controllers.</a:t>
            </a:r>
          </a:p>
          <a:p>
            <a:endParaRPr lang="en-US" b="1" dirty="0"/>
          </a:p>
        </p:txBody>
      </p:sp>
      <p:sp>
        <p:nvSpPr>
          <p:cNvPr id="4" name="Slide Number Placeholder 3"/>
          <p:cNvSpPr>
            <a:spLocks noGrp="1"/>
          </p:cNvSpPr>
          <p:nvPr>
            <p:ph type="sldNum" sz="quarter" idx="5"/>
          </p:nvPr>
        </p:nvSpPr>
        <p:spPr/>
        <p:txBody>
          <a:bodyPr/>
          <a:lstStyle/>
          <a:p>
            <a:fld id="{A60B7B1B-F2D3-476E-8BCC-4C13B486218E}" type="slidenum">
              <a:rPr lang="en-US" smtClean="0"/>
              <a:t>12</a:t>
            </a:fld>
            <a:endParaRPr lang="en-US"/>
          </a:p>
        </p:txBody>
      </p:sp>
    </p:spTree>
    <p:extLst>
      <p:ext uri="{BB962C8B-B14F-4D97-AF65-F5344CB8AC3E}">
        <p14:creationId xmlns:p14="http://schemas.microsoft.com/office/powerpoint/2010/main" val="2133951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baseline="0" dirty="0">
              <a:solidFill>
                <a:srgbClr val="212121"/>
              </a:solidFill>
              <a:latin typeface="Calibri" panose="020F0502020204030204" pitchFamily="34" charset="0"/>
            </a:endParaRPr>
          </a:p>
          <a:p>
            <a:r>
              <a:rPr lang="en-US" sz="1800" b="1" i="0" u="none" strike="noStrike" baseline="0" dirty="0">
                <a:solidFill>
                  <a:srgbClr val="212121"/>
                </a:solidFill>
                <a:latin typeface="Calibri" panose="020F0502020204030204" pitchFamily="34" charset="0"/>
              </a:rPr>
              <a:t>Pod : </a:t>
            </a:r>
            <a:r>
              <a:rPr lang="en-US" sz="1800" b="0" i="0" u="none" strike="noStrike" baseline="0" dirty="0">
                <a:solidFill>
                  <a:srgbClr val="212121"/>
                </a:solidFill>
                <a:latin typeface="Calibri" panose="020F0502020204030204" pitchFamily="34" charset="0"/>
              </a:rPr>
              <a:t>A thin wrapper around one or more containers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solidFill>
                  <a:srgbClr val="001D35"/>
                </a:solidFill>
                <a:effectLst/>
                <a:latin typeface="Google Sans"/>
              </a:rPr>
              <a:t>Pods</a:t>
            </a:r>
            <a:r>
              <a:rPr lang="en-US" sz="1800" b="0" i="0" dirty="0">
                <a:solidFill>
                  <a:srgbClr val="001D35"/>
                </a:solidFill>
                <a:effectLst/>
                <a:latin typeface="Google Sans"/>
              </a:rPr>
              <a:t> are often ephemeral" means that in a system like Kubernetes, Pods are designed to be temporary and short-lived, meaning they are created, used for a specific task, and then automatically deleted without any expectation of long-term data persistence; essentially, they are disposable units that can be quickly spun up and down as needed</a:t>
            </a:r>
            <a:endParaRPr lang="en-US" sz="1800" dirty="0"/>
          </a:p>
          <a:p>
            <a:endParaRPr lang="en-US" sz="1800" b="0" i="0" u="none" strike="noStrike" baseline="0" dirty="0">
              <a:solidFill>
                <a:srgbClr val="212121"/>
              </a:solidFill>
              <a:latin typeface="Calibri" panose="020F0502020204030204" pitchFamily="34" charset="0"/>
            </a:endParaRPr>
          </a:p>
          <a:p>
            <a:endParaRPr lang="en-US" sz="1800" b="0" i="0" u="none" strike="noStrike" baseline="0" dirty="0">
              <a:solidFill>
                <a:srgbClr val="212121"/>
              </a:solidFill>
              <a:latin typeface="Calibri" panose="020F0502020204030204" pitchFamily="34" charset="0"/>
            </a:endParaRPr>
          </a:p>
          <a:p>
            <a:r>
              <a:rPr lang="en-US" sz="1800" b="1" i="0" u="none" strike="noStrike" baseline="0" dirty="0">
                <a:solidFill>
                  <a:srgbClr val="212121"/>
                </a:solidFill>
                <a:latin typeface="Calibri" panose="020F0502020204030204" pitchFamily="34" charset="0"/>
              </a:rPr>
              <a:t>Service: </a:t>
            </a:r>
            <a:r>
              <a:rPr lang="en-US" sz="1800" b="0" i="0" u="none" strike="noStrike" baseline="0" dirty="0">
                <a:solidFill>
                  <a:srgbClr val="212121"/>
                </a:solidFill>
                <a:latin typeface="Calibri" panose="020F0502020204030204" pitchFamily="34" charset="0"/>
              </a:rPr>
              <a:t>Maps a fixed IP address to a logical group of pods</a:t>
            </a:r>
          </a:p>
          <a:p>
            <a:r>
              <a:rPr lang="en-US" sz="1800" b="1" i="0" u="none" strike="noStrike" baseline="0" dirty="0">
                <a:solidFill>
                  <a:srgbClr val="212121"/>
                </a:solidFill>
                <a:latin typeface="Calibri" panose="020F0502020204030204" pitchFamily="34" charset="0"/>
              </a:rPr>
              <a:t>Volume: </a:t>
            </a:r>
            <a:r>
              <a:rPr lang="en-US" sz="1800" b="0" i="0" u="none" strike="noStrike" baseline="0" dirty="0">
                <a:solidFill>
                  <a:srgbClr val="212121"/>
                </a:solidFill>
                <a:latin typeface="Calibri" panose="020F0502020204030204" pitchFamily="34" charset="0"/>
              </a:rPr>
              <a:t>a directory with data that is accessible across multiple containers in a Pod</a:t>
            </a:r>
          </a:p>
          <a:p>
            <a:r>
              <a:rPr lang="en-US" sz="1800" b="1" i="0" u="none" strike="noStrike" baseline="0" dirty="0">
                <a:solidFill>
                  <a:srgbClr val="212121"/>
                </a:solidFill>
                <a:latin typeface="Calibri" panose="020F0502020204030204" pitchFamily="34" charset="0"/>
              </a:rPr>
              <a:t>Namespace: </a:t>
            </a:r>
            <a:r>
              <a:rPr lang="en-US" sz="1800" b="0" i="0" u="none" strike="noStrike" baseline="0" dirty="0">
                <a:solidFill>
                  <a:srgbClr val="212121"/>
                </a:solidFill>
                <a:latin typeface="Calibri" panose="020F0502020204030204" pitchFamily="34" charset="0"/>
              </a:rPr>
              <a:t>a way to organize clusters into virtual sub-clusters</a:t>
            </a:r>
          </a:p>
          <a:p>
            <a:r>
              <a:rPr lang="en-US" sz="1800" b="1" i="0" u="none" strike="noStrike" baseline="0" dirty="0" err="1">
                <a:solidFill>
                  <a:srgbClr val="212121"/>
                </a:solidFill>
                <a:latin typeface="Calibri" panose="020F0502020204030204" pitchFamily="34" charset="0"/>
              </a:rPr>
              <a:t>ReplicaSets</a:t>
            </a:r>
            <a:r>
              <a:rPr lang="en-US" sz="1800" b="1" i="0" u="none" strike="noStrike" baseline="0" dirty="0">
                <a:solidFill>
                  <a:srgbClr val="212121"/>
                </a:solidFill>
                <a:latin typeface="Calibri" panose="020F0502020204030204" pitchFamily="34" charset="0"/>
              </a:rPr>
              <a:t>: </a:t>
            </a:r>
            <a:r>
              <a:rPr lang="en-US" sz="1800" b="0" i="0" u="none" strike="noStrike" baseline="0" dirty="0">
                <a:solidFill>
                  <a:srgbClr val="212121"/>
                </a:solidFill>
                <a:latin typeface="Calibri" panose="020F0502020204030204" pitchFamily="34" charset="0"/>
              </a:rPr>
              <a:t>Ensures a defined number of pods are always running</a:t>
            </a:r>
          </a:p>
          <a:p>
            <a:r>
              <a:rPr lang="en-US" sz="1800" b="1" i="0" u="none" strike="noStrike" baseline="0" dirty="0">
                <a:solidFill>
                  <a:srgbClr val="212121"/>
                </a:solidFill>
                <a:latin typeface="Calibri" panose="020F0502020204030204" pitchFamily="34" charset="0"/>
              </a:rPr>
              <a:t>Replica Controller : </a:t>
            </a:r>
            <a:r>
              <a:rPr lang="en-US" sz="1800" b="0" i="0" u="none" strike="noStrike" baseline="0" dirty="0">
                <a:solidFill>
                  <a:srgbClr val="212121"/>
                </a:solidFill>
                <a:latin typeface="Calibri" panose="020F0502020204030204" pitchFamily="34" charset="0"/>
              </a:rPr>
              <a:t>Ensures a defined number of pods are always running</a:t>
            </a:r>
          </a:p>
          <a:p>
            <a:r>
              <a:rPr lang="en-US" sz="1800" b="1" i="0" u="none" strike="noStrike" baseline="0" dirty="0">
                <a:solidFill>
                  <a:srgbClr val="212121"/>
                </a:solidFill>
                <a:latin typeface="Calibri" panose="020F0502020204030204" pitchFamily="34" charset="0"/>
              </a:rPr>
              <a:t>Secrets: </a:t>
            </a:r>
            <a:r>
              <a:rPr lang="en-US" sz="1800" b="0" i="0" u="none" strike="noStrike" baseline="0" dirty="0">
                <a:solidFill>
                  <a:srgbClr val="212121"/>
                </a:solidFill>
                <a:latin typeface="Calibri" panose="020F0502020204030204" pitchFamily="34" charset="0"/>
              </a:rPr>
              <a:t>an object that contains a small amount of sensitive data such as a password, a tok1en, or a key</a:t>
            </a:r>
          </a:p>
          <a:p>
            <a:r>
              <a:rPr lang="en-US" sz="1800" b="1" i="0" u="none" strike="noStrike" baseline="0" dirty="0">
                <a:solidFill>
                  <a:srgbClr val="212121"/>
                </a:solidFill>
                <a:latin typeface="Calibri" panose="020F0502020204030204" pitchFamily="34" charset="0"/>
              </a:rPr>
              <a:t>Config Maps: </a:t>
            </a:r>
            <a:r>
              <a:rPr lang="en-US" sz="1800" b="0" i="0" u="none" strike="noStrike" baseline="0" dirty="0">
                <a:solidFill>
                  <a:srgbClr val="212121"/>
                </a:solidFill>
                <a:latin typeface="Calibri" panose="020F0502020204030204" pitchFamily="34" charset="0"/>
              </a:rPr>
              <a:t>an API object that lets you store configuration for other objects to use</a:t>
            </a:r>
          </a:p>
          <a:p>
            <a:r>
              <a:rPr lang="en-US" sz="1800" b="1" i="0" u="none" strike="noStrike" baseline="0" dirty="0">
                <a:solidFill>
                  <a:srgbClr val="212121"/>
                </a:solidFill>
                <a:latin typeface="Calibri" panose="020F0502020204030204" pitchFamily="34" charset="0"/>
              </a:rPr>
              <a:t>Deployments : </a:t>
            </a:r>
            <a:r>
              <a:rPr lang="en-US" sz="1800" b="0" i="0" u="none" strike="noStrike" baseline="0" dirty="0">
                <a:solidFill>
                  <a:srgbClr val="212121"/>
                </a:solidFill>
                <a:latin typeface="Calibri" panose="020F0502020204030204" pitchFamily="34" charset="0"/>
              </a:rPr>
              <a:t>Details how to roll out (or roll back) across versions of your application</a:t>
            </a:r>
          </a:p>
          <a:p>
            <a:r>
              <a:rPr lang="en-US" sz="1800" b="1" i="0" u="none" strike="noStrike" baseline="0" dirty="0" err="1">
                <a:solidFill>
                  <a:srgbClr val="212121"/>
                </a:solidFill>
                <a:latin typeface="Calibri" panose="020F0502020204030204" pitchFamily="34" charset="0"/>
              </a:rPr>
              <a:t>StatefulSets</a:t>
            </a:r>
            <a:r>
              <a:rPr lang="en-US" sz="1800" b="1" i="0" u="none" strike="noStrike" baseline="0" dirty="0">
                <a:solidFill>
                  <a:srgbClr val="212121"/>
                </a:solidFill>
                <a:latin typeface="Calibri" panose="020F0502020204030204" pitchFamily="34" charset="0"/>
              </a:rPr>
              <a:t>: </a:t>
            </a:r>
            <a:r>
              <a:rPr lang="en-US" sz="1800" b="0" i="0" u="none" strike="noStrike" baseline="0" dirty="0">
                <a:solidFill>
                  <a:srgbClr val="1F2023"/>
                </a:solidFill>
                <a:latin typeface="Calibri" panose="020F0502020204030204" pitchFamily="34" charset="0"/>
              </a:rPr>
              <a:t>the workload API object used to manage stateful applications</a:t>
            </a:r>
            <a:endParaRPr lang="en-US" sz="1800" b="0" i="0" u="none" strike="noStrike" baseline="0" dirty="0">
              <a:solidFill>
                <a:srgbClr val="212121"/>
              </a:solidFill>
              <a:latin typeface="Calibri" panose="020F0502020204030204" pitchFamily="34" charset="0"/>
            </a:endParaRPr>
          </a:p>
          <a:p>
            <a:r>
              <a:rPr lang="en-US" sz="1800" b="1" i="0" u="none" strike="noStrike" baseline="0" dirty="0">
                <a:solidFill>
                  <a:srgbClr val="212121"/>
                </a:solidFill>
                <a:latin typeface="Calibri" panose="020F0502020204030204" pitchFamily="34" charset="0"/>
              </a:rPr>
              <a:t>Jobs: </a:t>
            </a:r>
            <a:r>
              <a:rPr lang="en-US" sz="1800" b="0" i="0" u="none" strike="noStrike" baseline="0" dirty="0">
                <a:solidFill>
                  <a:srgbClr val="212121"/>
                </a:solidFill>
                <a:latin typeface="Calibri" panose="020F0502020204030204" pitchFamily="34" charset="0"/>
              </a:rPr>
              <a:t>Ensures a pod properly runs to completion and stop after process complete it's execution</a:t>
            </a:r>
          </a:p>
          <a:p>
            <a:r>
              <a:rPr lang="en-US" sz="1800" b="1" i="0" u="none" strike="noStrike" baseline="0" dirty="0">
                <a:solidFill>
                  <a:srgbClr val="212121"/>
                </a:solidFill>
                <a:latin typeface="Calibri" panose="020F0502020204030204" pitchFamily="34" charset="0"/>
              </a:rPr>
              <a:t>Daemon Sets: </a:t>
            </a:r>
            <a:r>
              <a:rPr lang="en-US" sz="1800" b="0" i="0" u="none" strike="noStrike" baseline="0" dirty="0">
                <a:solidFill>
                  <a:srgbClr val="212121"/>
                </a:solidFill>
                <a:latin typeface="Calibri" panose="020F0502020204030204" pitchFamily="34" charset="0"/>
              </a:rPr>
              <a:t>Implements a single instance of a pod on all (or filtered subset of) worker node(s)</a:t>
            </a:r>
          </a:p>
          <a:p>
            <a:r>
              <a:rPr lang="en-US" sz="1800" b="1" i="0" u="none" strike="noStrike" baseline="0" dirty="0">
                <a:solidFill>
                  <a:srgbClr val="212121"/>
                </a:solidFill>
                <a:latin typeface="Calibri" panose="020F0502020204030204" pitchFamily="34" charset="0"/>
              </a:rPr>
              <a:t>Label:</a:t>
            </a:r>
            <a:r>
              <a:rPr lang="en-US" sz="1800" b="0" i="0" u="none" strike="noStrike" baseline="0" dirty="0">
                <a:solidFill>
                  <a:srgbClr val="212121"/>
                </a:solidFill>
                <a:latin typeface="Calibri" panose="020F0502020204030204" pitchFamily="34" charset="0"/>
              </a:rPr>
              <a:t> Key/Value pairs used for association and filtering</a:t>
            </a:r>
            <a:endParaRPr lang="en-US" dirty="0"/>
          </a:p>
        </p:txBody>
      </p:sp>
      <p:sp>
        <p:nvSpPr>
          <p:cNvPr id="4" name="Slide Number Placeholder 3"/>
          <p:cNvSpPr>
            <a:spLocks noGrp="1"/>
          </p:cNvSpPr>
          <p:nvPr>
            <p:ph type="sldNum" sz="quarter" idx="5"/>
          </p:nvPr>
        </p:nvSpPr>
        <p:spPr/>
        <p:txBody>
          <a:bodyPr/>
          <a:lstStyle/>
          <a:p>
            <a:fld id="{A60B7B1B-F2D3-476E-8BCC-4C13B486218E}" type="slidenum">
              <a:rPr lang="en-US" smtClean="0"/>
              <a:t>16</a:t>
            </a:fld>
            <a:endParaRPr lang="en-US"/>
          </a:p>
        </p:txBody>
      </p:sp>
    </p:spTree>
    <p:extLst>
      <p:ext uri="{BB962C8B-B14F-4D97-AF65-F5344CB8AC3E}">
        <p14:creationId xmlns:p14="http://schemas.microsoft.com/office/powerpoint/2010/main" val="3956734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0B7B1B-F2D3-476E-8BCC-4C13B486218E}" type="slidenum">
              <a:rPr lang="en-US" smtClean="0"/>
              <a:t>17</a:t>
            </a:fld>
            <a:endParaRPr lang="en-US"/>
          </a:p>
        </p:txBody>
      </p:sp>
    </p:spTree>
    <p:extLst>
      <p:ext uri="{BB962C8B-B14F-4D97-AF65-F5344CB8AC3E}">
        <p14:creationId xmlns:p14="http://schemas.microsoft.com/office/powerpoint/2010/main" val="3381043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1D35"/>
                </a:solidFill>
                <a:effectLst/>
                <a:latin typeface="Google Sans"/>
              </a:rPr>
              <a:t>Pods are often ephemeral" means that in a system like Kubernetes, Pods are designed to be temporary and short-lived, meaning they are created, used for a specific task, and then automatically deleted without any expectation of long-term data persistence; essentially, they are disposable units that can be quickly spun up and down as needed</a:t>
            </a:r>
            <a:endParaRPr lang="en-US" dirty="0"/>
          </a:p>
        </p:txBody>
      </p:sp>
      <p:sp>
        <p:nvSpPr>
          <p:cNvPr id="4" name="Slide Number Placeholder 3"/>
          <p:cNvSpPr>
            <a:spLocks noGrp="1"/>
          </p:cNvSpPr>
          <p:nvPr>
            <p:ph type="sldNum" sz="quarter" idx="5"/>
          </p:nvPr>
        </p:nvSpPr>
        <p:spPr/>
        <p:txBody>
          <a:bodyPr/>
          <a:lstStyle/>
          <a:p>
            <a:fld id="{A60B7B1B-F2D3-476E-8BCC-4C13B486218E}" type="slidenum">
              <a:rPr lang="en-US" smtClean="0"/>
              <a:t>18</a:t>
            </a:fld>
            <a:endParaRPr lang="en-US"/>
          </a:p>
        </p:txBody>
      </p:sp>
    </p:spTree>
    <p:extLst>
      <p:ext uri="{BB962C8B-B14F-4D97-AF65-F5344CB8AC3E}">
        <p14:creationId xmlns:p14="http://schemas.microsoft.com/office/powerpoint/2010/main" val="2168209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C55C-9F3B-8CC4-919E-A7904B2F03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940229-FFFF-82D1-3AF7-10808B54DC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5F6889-F282-FECF-8DE4-57BD6E5428CE}"/>
              </a:ext>
            </a:extLst>
          </p:cNvPr>
          <p:cNvSpPr>
            <a:spLocks noGrp="1"/>
          </p:cNvSpPr>
          <p:nvPr>
            <p:ph type="dt" sz="half" idx="10"/>
          </p:nvPr>
        </p:nvSpPr>
        <p:spPr/>
        <p:txBody>
          <a:bodyPr/>
          <a:lstStyle/>
          <a:p>
            <a:fld id="{7E9F1989-497D-461C-BAAD-908F5B96925B}" type="datetimeFigureOut">
              <a:rPr lang="en-US" smtClean="0"/>
              <a:t>1/23/2025</a:t>
            </a:fld>
            <a:endParaRPr lang="en-US"/>
          </a:p>
        </p:txBody>
      </p:sp>
      <p:sp>
        <p:nvSpPr>
          <p:cNvPr id="5" name="Footer Placeholder 4">
            <a:extLst>
              <a:ext uri="{FF2B5EF4-FFF2-40B4-BE49-F238E27FC236}">
                <a16:creationId xmlns:a16="http://schemas.microsoft.com/office/drawing/2014/main" id="{B7F883C8-7FA5-1BE1-9438-727D4FB8EE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FEFF74-CC3C-4E4D-8964-89C7B7451666}"/>
              </a:ext>
            </a:extLst>
          </p:cNvPr>
          <p:cNvSpPr>
            <a:spLocks noGrp="1"/>
          </p:cNvSpPr>
          <p:nvPr>
            <p:ph type="sldNum" sz="quarter" idx="12"/>
          </p:nvPr>
        </p:nvSpPr>
        <p:spPr/>
        <p:txBody>
          <a:bodyPr/>
          <a:lstStyle/>
          <a:p>
            <a:fld id="{E67BE8E1-85A6-494A-BAB6-9F8DFD98728A}" type="slidenum">
              <a:rPr lang="en-US" smtClean="0"/>
              <a:t>‹#›</a:t>
            </a:fld>
            <a:endParaRPr lang="en-US"/>
          </a:p>
        </p:txBody>
      </p:sp>
    </p:spTree>
    <p:extLst>
      <p:ext uri="{BB962C8B-B14F-4D97-AF65-F5344CB8AC3E}">
        <p14:creationId xmlns:p14="http://schemas.microsoft.com/office/powerpoint/2010/main" val="3292098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E354-94C8-48E2-CE81-967D44CCC8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F21567-ACBA-8F68-4BF5-35AC7AAFC8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B9E6B5-26C8-36BC-CDED-73A95D5E1E44}"/>
              </a:ext>
            </a:extLst>
          </p:cNvPr>
          <p:cNvSpPr>
            <a:spLocks noGrp="1"/>
          </p:cNvSpPr>
          <p:nvPr>
            <p:ph type="dt" sz="half" idx="10"/>
          </p:nvPr>
        </p:nvSpPr>
        <p:spPr/>
        <p:txBody>
          <a:bodyPr/>
          <a:lstStyle/>
          <a:p>
            <a:fld id="{7E9F1989-497D-461C-BAAD-908F5B96925B}" type="datetimeFigureOut">
              <a:rPr lang="en-US" smtClean="0"/>
              <a:t>1/23/2025</a:t>
            </a:fld>
            <a:endParaRPr lang="en-US"/>
          </a:p>
        </p:txBody>
      </p:sp>
      <p:sp>
        <p:nvSpPr>
          <p:cNvPr id="5" name="Footer Placeholder 4">
            <a:extLst>
              <a:ext uri="{FF2B5EF4-FFF2-40B4-BE49-F238E27FC236}">
                <a16:creationId xmlns:a16="http://schemas.microsoft.com/office/drawing/2014/main" id="{159D74D4-EC0D-35B2-ECDF-95ED9A2841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4234DF-EBD9-40CD-4C84-AD6717DECE72}"/>
              </a:ext>
            </a:extLst>
          </p:cNvPr>
          <p:cNvSpPr>
            <a:spLocks noGrp="1"/>
          </p:cNvSpPr>
          <p:nvPr>
            <p:ph type="sldNum" sz="quarter" idx="12"/>
          </p:nvPr>
        </p:nvSpPr>
        <p:spPr/>
        <p:txBody>
          <a:bodyPr/>
          <a:lstStyle/>
          <a:p>
            <a:fld id="{E67BE8E1-85A6-494A-BAB6-9F8DFD98728A}" type="slidenum">
              <a:rPr lang="en-US" smtClean="0"/>
              <a:t>‹#›</a:t>
            </a:fld>
            <a:endParaRPr lang="en-US"/>
          </a:p>
        </p:txBody>
      </p:sp>
    </p:spTree>
    <p:extLst>
      <p:ext uri="{BB962C8B-B14F-4D97-AF65-F5344CB8AC3E}">
        <p14:creationId xmlns:p14="http://schemas.microsoft.com/office/powerpoint/2010/main" val="2329384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4253A3-61A9-E079-BCD7-B8166F89DA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7CC7F6-9021-F51E-4272-DF386A1434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8ECAB2-D528-FC4C-E3E8-7AF40AD64544}"/>
              </a:ext>
            </a:extLst>
          </p:cNvPr>
          <p:cNvSpPr>
            <a:spLocks noGrp="1"/>
          </p:cNvSpPr>
          <p:nvPr>
            <p:ph type="dt" sz="half" idx="10"/>
          </p:nvPr>
        </p:nvSpPr>
        <p:spPr/>
        <p:txBody>
          <a:bodyPr/>
          <a:lstStyle/>
          <a:p>
            <a:fld id="{7E9F1989-497D-461C-BAAD-908F5B96925B}" type="datetimeFigureOut">
              <a:rPr lang="en-US" smtClean="0"/>
              <a:t>1/23/2025</a:t>
            </a:fld>
            <a:endParaRPr lang="en-US"/>
          </a:p>
        </p:txBody>
      </p:sp>
      <p:sp>
        <p:nvSpPr>
          <p:cNvPr id="5" name="Footer Placeholder 4">
            <a:extLst>
              <a:ext uri="{FF2B5EF4-FFF2-40B4-BE49-F238E27FC236}">
                <a16:creationId xmlns:a16="http://schemas.microsoft.com/office/drawing/2014/main" id="{7466ACB3-B9C9-70D5-259F-1A826D2C6E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544B8-EB49-08A9-9E7C-FFB88A93DE98}"/>
              </a:ext>
            </a:extLst>
          </p:cNvPr>
          <p:cNvSpPr>
            <a:spLocks noGrp="1"/>
          </p:cNvSpPr>
          <p:nvPr>
            <p:ph type="sldNum" sz="quarter" idx="12"/>
          </p:nvPr>
        </p:nvSpPr>
        <p:spPr/>
        <p:txBody>
          <a:bodyPr/>
          <a:lstStyle/>
          <a:p>
            <a:fld id="{E67BE8E1-85A6-494A-BAB6-9F8DFD98728A}" type="slidenum">
              <a:rPr lang="en-US" smtClean="0"/>
              <a:t>‹#›</a:t>
            </a:fld>
            <a:endParaRPr lang="en-US"/>
          </a:p>
        </p:txBody>
      </p:sp>
    </p:spTree>
    <p:extLst>
      <p:ext uri="{BB962C8B-B14F-4D97-AF65-F5344CB8AC3E}">
        <p14:creationId xmlns:p14="http://schemas.microsoft.com/office/powerpoint/2010/main" val="85266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D535-8790-7E1E-A552-33A070FF0B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59DA22-DC65-DD94-D09B-ED2A7C0BC6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521D8B-D277-00E5-1F9D-A4AC4CAF701E}"/>
              </a:ext>
            </a:extLst>
          </p:cNvPr>
          <p:cNvSpPr>
            <a:spLocks noGrp="1"/>
          </p:cNvSpPr>
          <p:nvPr>
            <p:ph type="dt" sz="half" idx="10"/>
          </p:nvPr>
        </p:nvSpPr>
        <p:spPr/>
        <p:txBody>
          <a:bodyPr/>
          <a:lstStyle/>
          <a:p>
            <a:fld id="{7E9F1989-497D-461C-BAAD-908F5B96925B}" type="datetimeFigureOut">
              <a:rPr lang="en-US" smtClean="0"/>
              <a:t>1/23/2025</a:t>
            </a:fld>
            <a:endParaRPr lang="en-US"/>
          </a:p>
        </p:txBody>
      </p:sp>
      <p:sp>
        <p:nvSpPr>
          <p:cNvPr id="5" name="Footer Placeholder 4">
            <a:extLst>
              <a:ext uri="{FF2B5EF4-FFF2-40B4-BE49-F238E27FC236}">
                <a16:creationId xmlns:a16="http://schemas.microsoft.com/office/drawing/2014/main" id="{3AD2C534-280A-CE66-0759-8417AF5714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06B525-7D06-5324-2505-86518FE82419}"/>
              </a:ext>
            </a:extLst>
          </p:cNvPr>
          <p:cNvSpPr>
            <a:spLocks noGrp="1"/>
          </p:cNvSpPr>
          <p:nvPr>
            <p:ph type="sldNum" sz="quarter" idx="12"/>
          </p:nvPr>
        </p:nvSpPr>
        <p:spPr/>
        <p:txBody>
          <a:bodyPr/>
          <a:lstStyle/>
          <a:p>
            <a:fld id="{E67BE8E1-85A6-494A-BAB6-9F8DFD98728A}" type="slidenum">
              <a:rPr lang="en-US" smtClean="0"/>
              <a:t>‹#›</a:t>
            </a:fld>
            <a:endParaRPr lang="en-US"/>
          </a:p>
        </p:txBody>
      </p:sp>
    </p:spTree>
    <p:extLst>
      <p:ext uri="{BB962C8B-B14F-4D97-AF65-F5344CB8AC3E}">
        <p14:creationId xmlns:p14="http://schemas.microsoft.com/office/powerpoint/2010/main" val="3681075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71A26-1E60-E9C1-EB52-3C96B4E08C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4A5F6C-5835-BFA9-A177-905B65A11F2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978EA6-68E3-9570-CD0E-0802F5EF4C6D}"/>
              </a:ext>
            </a:extLst>
          </p:cNvPr>
          <p:cNvSpPr>
            <a:spLocks noGrp="1"/>
          </p:cNvSpPr>
          <p:nvPr>
            <p:ph type="dt" sz="half" idx="10"/>
          </p:nvPr>
        </p:nvSpPr>
        <p:spPr/>
        <p:txBody>
          <a:bodyPr/>
          <a:lstStyle/>
          <a:p>
            <a:fld id="{7E9F1989-497D-461C-BAAD-908F5B96925B}" type="datetimeFigureOut">
              <a:rPr lang="en-US" smtClean="0"/>
              <a:t>1/23/2025</a:t>
            </a:fld>
            <a:endParaRPr lang="en-US"/>
          </a:p>
        </p:txBody>
      </p:sp>
      <p:sp>
        <p:nvSpPr>
          <p:cNvPr id="5" name="Footer Placeholder 4">
            <a:extLst>
              <a:ext uri="{FF2B5EF4-FFF2-40B4-BE49-F238E27FC236}">
                <a16:creationId xmlns:a16="http://schemas.microsoft.com/office/drawing/2014/main" id="{DFCE2CFC-520A-5C8C-731C-AD972F71CC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2EF2B-93B5-B1B7-F4F6-718965BE8E38}"/>
              </a:ext>
            </a:extLst>
          </p:cNvPr>
          <p:cNvSpPr>
            <a:spLocks noGrp="1"/>
          </p:cNvSpPr>
          <p:nvPr>
            <p:ph type="sldNum" sz="quarter" idx="12"/>
          </p:nvPr>
        </p:nvSpPr>
        <p:spPr/>
        <p:txBody>
          <a:bodyPr/>
          <a:lstStyle/>
          <a:p>
            <a:fld id="{E67BE8E1-85A6-494A-BAB6-9F8DFD98728A}" type="slidenum">
              <a:rPr lang="en-US" smtClean="0"/>
              <a:t>‹#›</a:t>
            </a:fld>
            <a:endParaRPr lang="en-US"/>
          </a:p>
        </p:txBody>
      </p:sp>
    </p:spTree>
    <p:extLst>
      <p:ext uri="{BB962C8B-B14F-4D97-AF65-F5344CB8AC3E}">
        <p14:creationId xmlns:p14="http://schemas.microsoft.com/office/powerpoint/2010/main" val="1625292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7558-9803-62EE-7A24-D143F8D70E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750C80-E1F2-EEE9-7DCE-F5657B62E2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08A00F-78BB-448C-9D8A-3CCA939DC7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0C391A-73B6-A529-DCBC-956B6F55C861}"/>
              </a:ext>
            </a:extLst>
          </p:cNvPr>
          <p:cNvSpPr>
            <a:spLocks noGrp="1"/>
          </p:cNvSpPr>
          <p:nvPr>
            <p:ph type="dt" sz="half" idx="10"/>
          </p:nvPr>
        </p:nvSpPr>
        <p:spPr/>
        <p:txBody>
          <a:bodyPr/>
          <a:lstStyle/>
          <a:p>
            <a:fld id="{7E9F1989-497D-461C-BAAD-908F5B96925B}" type="datetimeFigureOut">
              <a:rPr lang="en-US" smtClean="0"/>
              <a:t>1/23/2025</a:t>
            </a:fld>
            <a:endParaRPr lang="en-US"/>
          </a:p>
        </p:txBody>
      </p:sp>
      <p:sp>
        <p:nvSpPr>
          <p:cNvPr id="6" name="Footer Placeholder 5">
            <a:extLst>
              <a:ext uri="{FF2B5EF4-FFF2-40B4-BE49-F238E27FC236}">
                <a16:creationId xmlns:a16="http://schemas.microsoft.com/office/drawing/2014/main" id="{9689B4B5-281B-937C-6AA5-51DA3E46FA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BCEFC-A8B2-E2D9-3AE6-6B294736F0A7}"/>
              </a:ext>
            </a:extLst>
          </p:cNvPr>
          <p:cNvSpPr>
            <a:spLocks noGrp="1"/>
          </p:cNvSpPr>
          <p:nvPr>
            <p:ph type="sldNum" sz="quarter" idx="12"/>
          </p:nvPr>
        </p:nvSpPr>
        <p:spPr/>
        <p:txBody>
          <a:bodyPr/>
          <a:lstStyle/>
          <a:p>
            <a:fld id="{E67BE8E1-85A6-494A-BAB6-9F8DFD98728A}" type="slidenum">
              <a:rPr lang="en-US" smtClean="0"/>
              <a:t>‹#›</a:t>
            </a:fld>
            <a:endParaRPr lang="en-US"/>
          </a:p>
        </p:txBody>
      </p:sp>
    </p:spTree>
    <p:extLst>
      <p:ext uri="{BB962C8B-B14F-4D97-AF65-F5344CB8AC3E}">
        <p14:creationId xmlns:p14="http://schemas.microsoft.com/office/powerpoint/2010/main" val="841348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86EDF-6DB8-238C-4ABE-5125CA87DE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B66296-839C-EC17-54E4-ECCC1C2B37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876384-3998-B883-D0A8-D9E60B2670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0B3607-1011-8FA6-72BB-95FEC39DC9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86FF03-0AB3-EF84-C270-AD28A2970C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BBBF70-6438-561A-8A98-2E9CD2065259}"/>
              </a:ext>
            </a:extLst>
          </p:cNvPr>
          <p:cNvSpPr>
            <a:spLocks noGrp="1"/>
          </p:cNvSpPr>
          <p:nvPr>
            <p:ph type="dt" sz="half" idx="10"/>
          </p:nvPr>
        </p:nvSpPr>
        <p:spPr/>
        <p:txBody>
          <a:bodyPr/>
          <a:lstStyle/>
          <a:p>
            <a:fld id="{7E9F1989-497D-461C-BAAD-908F5B96925B}" type="datetimeFigureOut">
              <a:rPr lang="en-US" smtClean="0"/>
              <a:t>1/23/2025</a:t>
            </a:fld>
            <a:endParaRPr lang="en-US"/>
          </a:p>
        </p:txBody>
      </p:sp>
      <p:sp>
        <p:nvSpPr>
          <p:cNvPr id="8" name="Footer Placeholder 7">
            <a:extLst>
              <a:ext uri="{FF2B5EF4-FFF2-40B4-BE49-F238E27FC236}">
                <a16:creationId xmlns:a16="http://schemas.microsoft.com/office/drawing/2014/main" id="{E5FBE5F8-5DE9-751C-741D-A6EAF73DFE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16D27A-1508-026F-7FBE-4C5D8632C3D3}"/>
              </a:ext>
            </a:extLst>
          </p:cNvPr>
          <p:cNvSpPr>
            <a:spLocks noGrp="1"/>
          </p:cNvSpPr>
          <p:nvPr>
            <p:ph type="sldNum" sz="quarter" idx="12"/>
          </p:nvPr>
        </p:nvSpPr>
        <p:spPr/>
        <p:txBody>
          <a:bodyPr/>
          <a:lstStyle/>
          <a:p>
            <a:fld id="{E67BE8E1-85A6-494A-BAB6-9F8DFD98728A}" type="slidenum">
              <a:rPr lang="en-US" smtClean="0"/>
              <a:t>‹#›</a:t>
            </a:fld>
            <a:endParaRPr lang="en-US"/>
          </a:p>
        </p:txBody>
      </p:sp>
    </p:spTree>
    <p:extLst>
      <p:ext uri="{BB962C8B-B14F-4D97-AF65-F5344CB8AC3E}">
        <p14:creationId xmlns:p14="http://schemas.microsoft.com/office/powerpoint/2010/main" val="3034644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C01C0-4CD9-8D23-A707-36D9C783F2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19570C-02B9-53FD-4CE8-423F5254CD75}"/>
              </a:ext>
            </a:extLst>
          </p:cNvPr>
          <p:cNvSpPr>
            <a:spLocks noGrp="1"/>
          </p:cNvSpPr>
          <p:nvPr>
            <p:ph type="dt" sz="half" idx="10"/>
          </p:nvPr>
        </p:nvSpPr>
        <p:spPr/>
        <p:txBody>
          <a:bodyPr/>
          <a:lstStyle/>
          <a:p>
            <a:fld id="{7E9F1989-497D-461C-BAAD-908F5B96925B}" type="datetimeFigureOut">
              <a:rPr lang="en-US" smtClean="0"/>
              <a:t>1/23/2025</a:t>
            </a:fld>
            <a:endParaRPr lang="en-US"/>
          </a:p>
        </p:txBody>
      </p:sp>
      <p:sp>
        <p:nvSpPr>
          <p:cNvPr id="4" name="Footer Placeholder 3">
            <a:extLst>
              <a:ext uri="{FF2B5EF4-FFF2-40B4-BE49-F238E27FC236}">
                <a16:creationId xmlns:a16="http://schemas.microsoft.com/office/drawing/2014/main" id="{0EB588A5-FCCD-2BA7-3AB0-5E5B7B626D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608167-40C1-AEE7-BBCF-613ED7D8A212}"/>
              </a:ext>
            </a:extLst>
          </p:cNvPr>
          <p:cNvSpPr>
            <a:spLocks noGrp="1"/>
          </p:cNvSpPr>
          <p:nvPr>
            <p:ph type="sldNum" sz="quarter" idx="12"/>
          </p:nvPr>
        </p:nvSpPr>
        <p:spPr/>
        <p:txBody>
          <a:bodyPr/>
          <a:lstStyle/>
          <a:p>
            <a:fld id="{E67BE8E1-85A6-494A-BAB6-9F8DFD98728A}" type="slidenum">
              <a:rPr lang="en-US" smtClean="0"/>
              <a:t>‹#›</a:t>
            </a:fld>
            <a:endParaRPr lang="en-US"/>
          </a:p>
        </p:txBody>
      </p:sp>
    </p:spTree>
    <p:extLst>
      <p:ext uri="{BB962C8B-B14F-4D97-AF65-F5344CB8AC3E}">
        <p14:creationId xmlns:p14="http://schemas.microsoft.com/office/powerpoint/2010/main" val="1168689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CA91F0-AD68-E06A-D69D-E542785AF012}"/>
              </a:ext>
            </a:extLst>
          </p:cNvPr>
          <p:cNvSpPr>
            <a:spLocks noGrp="1"/>
          </p:cNvSpPr>
          <p:nvPr>
            <p:ph type="dt" sz="half" idx="10"/>
          </p:nvPr>
        </p:nvSpPr>
        <p:spPr/>
        <p:txBody>
          <a:bodyPr/>
          <a:lstStyle/>
          <a:p>
            <a:fld id="{7E9F1989-497D-461C-BAAD-908F5B96925B}" type="datetimeFigureOut">
              <a:rPr lang="en-US" smtClean="0"/>
              <a:t>1/23/2025</a:t>
            </a:fld>
            <a:endParaRPr lang="en-US"/>
          </a:p>
        </p:txBody>
      </p:sp>
      <p:sp>
        <p:nvSpPr>
          <p:cNvPr id="3" name="Footer Placeholder 2">
            <a:extLst>
              <a:ext uri="{FF2B5EF4-FFF2-40B4-BE49-F238E27FC236}">
                <a16:creationId xmlns:a16="http://schemas.microsoft.com/office/drawing/2014/main" id="{32A9E762-8589-70F6-1D6E-A6B49280A7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C22809-3D77-B750-2EE5-D8BCBD0C6B1A}"/>
              </a:ext>
            </a:extLst>
          </p:cNvPr>
          <p:cNvSpPr>
            <a:spLocks noGrp="1"/>
          </p:cNvSpPr>
          <p:nvPr>
            <p:ph type="sldNum" sz="quarter" idx="12"/>
          </p:nvPr>
        </p:nvSpPr>
        <p:spPr/>
        <p:txBody>
          <a:bodyPr/>
          <a:lstStyle/>
          <a:p>
            <a:fld id="{E67BE8E1-85A6-494A-BAB6-9F8DFD98728A}" type="slidenum">
              <a:rPr lang="en-US" smtClean="0"/>
              <a:t>‹#›</a:t>
            </a:fld>
            <a:endParaRPr lang="en-US"/>
          </a:p>
        </p:txBody>
      </p:sp>
    </p:spTree>
    <p:extLst>
      <p:ext uri="{BB962C8B-B14F-4D97-AF65-F5344CB8AC3E}">
        <p14:creationId xmlns:p14="http://schemas.microsoft.com/office/powerpoint/2010/main" val="238521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3C258-5558-3673-4A11-9C577933A8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A65657-EF43-A68C-7DDD-D7509B1088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BF8FF3-EEB2-92E3-BF00-B1EDA43E8B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16FA13-7416-579E-2C73-DE51C679C8AD}"/>
              </a:ext>
            </a:extLst>
          </p:cNvPr>
          <p:cNvSpPr>
            <a:spLocks noGrp="1"/>
          </p:cNvSpPr>
          <p:nvPr>
            <p:ph type="dt" sz="half" idx="10"/>
          </p:nvPr>
        </p:nvSpPr>
        <p:spPr/>
        <p:txBody>
          <a:bodyPr/>
          <a:lstStyle/>
          <a:p>
            <a:fld id="{7E9F1989-497D-461C-BAAD-908F5B96925B}" type="datetimeFigureOut">
              <a:rPr lang="en-US" smtClean="0"/>
              <a:t>1/23/2025</a:t>
            </a:fld>
            <a:endParaRPr lang="en-US"/>
          </a:p>
        </p:txBody>
      </p:sp>
      <p:sp>
        <p:nvSpPr>
          <p:cNvPr id="6" name="Footer Placeholder 5">
            <a:extLst>
              <a:ext uri="{FF2B5EF4-FFF2-40B4-BE49-F238E27FC236}">
                <a16:creationId xmlns:a16="http://schemas.microsoft.com/office/drawing/2014/main" id="{0F377BDC-C929-105C-0474-92A1F8AB38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7BF6E7-39B2-F499-ACEE-E5CAB2EDB707}"/>
              </a:ext>
            </a:extLst>
          </p:cNvPr>
          <p:cNvSpPr>
            <a:spLocks noGrp="1"/>
          </p:cNvSpPr>
          <p:nvPr>
            <p:ph type="sldNum" sz="quarter" idx="12"/>
          </p:nvPr>
        </p:nvSpPr>
        <p:spPr/>
        <p:txBody>
          <a:bodyPr/>
          <a:lstStyle/>
          <a:p>
            <a:fld id="{E67BE8E1-85A6-494A-BAB6-9F8DFD98728A}" type="slidenum">
              <a:rPr lang="en-US" smtClean="0"/>
              <a:t>‹#›</a:t>
            </a:fld>
            <a:endParaRPr lang="en-US"/>
          </a:p>
        </p:txBody>
      </p:sp>
    </p:spTree>
    <p:extLst>
      <p:ext uri="{BB962C8B-B14F-4D97-AF65-F5344CB8AC3E}">
        <p14:creationId xmlns:p14="http://schemas.microsoft.com/office/powerpoint/2010/main" val="1809507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78A7-D896-AD92-837B-EF72179DE1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318C7B-0A56-46F4-E193-23F5BA61FE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6C6A59-C0EA-4BCF-64A1-C7B357AF6D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FA4834-8490-382B-7995-F4B4A5A0EEE8}"/>
              </a:ext>
            </a:extLst>
          </p:cNvPr>
          <p:cNvSpPr>
            <a:spLocks noGrp="1"/>
          </p:cNvSpPr>
          <p:nvPr>
            <p:ph type="dt" sz="half" idx="10"/>
          </p:nvPr>
        </p:nvSpPr>
        <p:spPr/>
        <p:txBody>
          <a:bodyPr/>
          <a:lstStyle/>
          <a:p>
            <a:fld id="{7E9F1989-497D-461C-BAAD-908F5B96925B}" type="datetimeFigureOut">
              <a:rPr lang="en-US" smtClean="0"/>
              <a:t>1/23/2025</a:t>
            </a:fld>
            <a:endParaRPr lang="en-US"/>
          </a:p>
        </p:txBody>
      </p:sp>
      <p:sp>
        <p:nvSpPr>
          <p:cNvPr id="6" name="Footer Placeholder 5">
            <a:extLst>
              <a:ext uri="{FF2B5EF4-FFF2-40B4-BE49-F238E27FC236}">
                <a16:creationId xmlns:a16="http://schemas.microsoft.com/office/drawing/2014/main" id="{A62ADFDD-6019-A067-07BF-8E2424584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11836F-E8FC-6A51-0CCA-9DF64E25EB8F}"/>
              </a:ext>
            </a:extLst>
          </p:cNvPr>
          <p:cNvSpPr>
            <a:spLocks noGrp="1"/>
          </p:cNvSpPr>
          <p:nvPr>
            <p:ph type="sldNum" sz="quarter" idx="12"/>
          </p:nvPr>
        </p:nvSpPr>
        <p:spPr/>
        <p:txBody>
          <a:bodyPr/>
          <a:lstStyle/>
          <a:p>
            <a:fld id="{E67BE8E1-85A6-494A-BAB6-9F8DFD98728A}" type="slidenum">
              <a:rPr lang="en-US" smtClean="0"/>
              <a:t>‹#›</a:t>
            </a:fld>
            <a:endParaRPr lang="en-US"/>
          </a:p>
        </p:txBody>
      </p:sp>
    </p:spTree>
    <p:extLst>
      <p:ext uri="{BB962C8B-B14F-4D97-AF65-F5344CB8AC3E}">
        <p14:creationId xmlns:p14="http://schemas.microsoft.com/office/powerpoint/2010/main" val="1906727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BA351A-4671-2114-DE72-2A8959A3BB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918FA8-A15E-D4FA-A9E8-CFC7FD8549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949BE2-E41A-531E-BF0C-9786491E69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E9F1989-497D-461C-BAAD-908F5B96925B}" type="datetimeFigureOut">
              <a:rPr lang="en-US" smtClean="0"/>
              <a:t>1/23/2025</a:t>
            </a:fld>
            <a:endParaRPr lang="en-US"/>
          </a:p>
        </p:txBody>
      </p:sp>
      <p:sp>
        <p:nvSpPr>
          <p:cNvPr id="5" name="Footer Placeholder 4">
            <a:extLst>
              <a:ext uri="{FF2B5EF4-FFF2-40B4-BE49-F238E27FC236}">
                <a16:creationId xmlns:a16="http://schemas.microsoft.com/office/drawing/2014/main" id="{A8D4A460-48F8-CB2E-B58B-92CD8E4CC9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23359E8-4FF9-5931-9D73-4645CADDBB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67BE8E1-85A6-494A-BAB6-9F8DFD98728A}" type="slidenum">
              <a:rPr lang="en-US" smtClean="0"/>
              <a:t>‹#›</a:t>
            </a:fld>
            <a:endParaRPr lang="en-US"/>
          </a:p>
        </p:txBody>
      </p:sp>
    </p:spTree>
    <p:extLst>
      <p:ext uri="{BB962C8B-B14F-4D97-AF65-F5344CB8AC3E}">
        <p14:creationId xmlns:p14="http://schemas.microsoft.com/office/powerpoint/2010/main" val="1962287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A3B196-3E09-D179-6CD6-1A9A28F89632}"/>
              </a:ext>
            </a:extLst>
          </p:cNvPr>
          <p:cNvSpPr>
            <a:spLocks noGrp="1"/>
          </p:cNvSpPr>
          <p:nvPr>
            <p:ph type="ctrTitle"/>
          </p:nvPr>
        </p:nvSpPr>
        <p:spPr>
          <a:xfrm>
            <a:off x="1127208" y="857251"/>
            <a:ext cx="4747280" cy="1748789"/>
          </a:xfrm>
        </p:spPr>
        <p:txBody>
          <a:bodyPr anchor="b">
            <a:normAutofit/>
          </a:bodyPr>
          <a:lstStyle/>
          <a:p>
            <a:pPr algn="l"/>
            <a:r>
              <a:rPr lang="en-US" sz="4000">
                <a:solidFill>
                  <a:schemeClr val="bg1"/>
                </a:solidFill>
                <a:latin typeface="MS UI Gothic" panose="020B0600070205080204" pitchFamily="34" charset="-128"/>
                <a:ea typeface="MS UI Gothic" panose="020B0600070205080204" pitchFamily="34" charset="-128"/>
              </a:rPr>
              <a:t>M</a:t>
            </a:r>
            <a:r>
              <a:rPr lang="en-US" sz="4000" b="0" i="0">
                <a:solidFill>
                  <a:schemeClr val="bg1"/>
                </a:solidFill>
                <a:effectLst/>
                <a:latin typeface="MS UI Gothic" panose="020B0600070205080204" pitchFamily="34" charset="-128"/>
                <a:ea typeface="MS UI Gothic" panose="020B0600070205080204" pitchFamily="34" charset="-128"/>
              </a:rPr>
              <a:t>odern </a:t>
            </a:r>
            <a:r>
              <a:rPr lang="en-US" sz="4000">
                <a:solidFill>
                  <a:schemeClr val="bg1"/>
                </a:solidFill>
                <a:latin typeface="MS UI Gothic" panose="020B0600070205080204" pitchFamily="34" charset="-128"/>
                <a:ea typeface="MS UI Gothic" panose="020B0600070205080204" pitchFamily="34" charset="-128"/>
              </a:rPr>
              <a:t>S</a:t>
            </a:r>
            <a:r>
              <a:rPr lang="en-US" sz="4000" b="0" i="0">
                <a:solidFill>
                  <a:schemeClr val="bg1"/>
                </a:solidFill>
                <a:effectLst/>
                <a:latin typeface="MS UI Gothic" panose="020B0600070205080204" pitchFamily="34" charset="-128"/>
                <a:ea typeface="MS UI Gothic" panose="020B0600070205080204" pitchFamily="34" charset="-128"/>
              </a:rPr>
              <a:t>oftware </a:t>
            </a:r>
            <a:r>
              <a:rPr lang="en-US" sz="4000">
                <a:solidFill>
                  <a:schemeClr val="bg1"/>
                </a:solidFill>
                <a:latin typeface="MS UI Gothic" panose="020B0600070205080204" pitchFamily="34" charset="-128"/>
                <a:ea typeface="MS UI Gothic" panose="020B0600070205080204" pitchFamily="34" charset="-128"/>
              </a:rPr>
              <a:t>D</a:t>
            </a:r>
            <a:r>
              <a:rPr lang="en-US" sz="4000" b="0" i="0">
                <a:solidFill>
                  <a:schemeClr val="bg1"/>
                </a:solidFill>
                <a:effectLst/>
                <a:latin typeface="MS UI Gothic" panose="020B0600070205080204" pitchFamily="34" charset="-128"/>
                <a:ea typeface="MS UI Gothic" panose="020B0600070205080204" pitchFamily="34" charset="-128"/>
              </a:rPr>
              <a:t>evelopment and Infrastructure</a:t>
            </a:r>
            <a:endParaRPr lang="en-US" sz="4000" dirty="0">
              <a:solidFill>
                <a:schemeClr val="bg1"/>
              </a:solidFill>
              <a:latin typeface="MS UI Gothic" panose="020B0600070205080204" pitchFamily="34" charset="-128"/>
              <a:ea typeface="MS UI Gothic" panose="020B0600070205080204" pitchFamily="34" charset="-128"/>
            </a:endParaRPr>
          </a:p>
        </p:txBody>
      </p:sp>
      <p:sp>
        <p:nvSpPr>
          <p:cNvPr id="18" name="Rectangle 17">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8267EB3-14D3-A2FF-179C-61CE58B62472}"/>
              </a:ext>
            </a:extLst>
          </p:cNvPr>
          <p:cNvSpPr>
            <a:spLocks noGrp="1"/>
          </p:cNvSpPr>
          <p:nvPr>
            <p:ph type="subTitle" idx="1"/>
          </p:nvPr>
        </p:nvSpPr>
        <p:spPr>
          <a:xfrm>
            <a:off x="1127208" y="4756265"/>
            <a:ext cx="4393278" cy="1244483"/>
          </a:xfrm>
        </p:spPr>
        <p:txBody>
          <a:bodyPr anchor="t">
            <a:normAutofit/>
          </a:bodyPr>
          <a:lstStyle/>
          <a:p>
            <a:pPr algn="l"/>
            <a:r>
              <a:rPr lang="en-US">
                <a:solidFill>
                  <a:srgbClr val="FFFFFF"/>
                </a:solidFill>
              </a:rPr>
              <a:t>Presenter : Tokologo Chabalala</a:t>
            </a:r>
          </a:p>
          <a:p>
            <a:pPr algn="l"/>
            <a:r>
              <a:rPr lang="en-US">
                <a:solidFill>
                  <a:srgbClr val="FFFFFF"/>
                </a:solidFill>
              </a:rPr>
              <a:t>Profession: DevOps Engineer</a:t>
            </a:r>
            <a:endParaRPr lang="en-US" dirty="0">
              <a:solidFill>
                <a:srgbClr val="FFFFFF"/>
              </a:solidFill>
            </a:endParaRPr>
          </a:p>
        </p:txBody>
      </p:sp>
      <p:sp>
        <p:nvSpPr>
          <p:cNvPr id="20" name="Oval 19">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for a company&#10;&#10;Description automatically generated">
            <a:extLst>
              <a:ext uri="{FF2B5EF4-FFF2-40B4-BE49-F238E27FC236}">
                <a16:creationId xmlns:a16="http://schemas.microsoft.com/office/drawing/2014/main" id="{8142487D-6A38-6700-C1FC-85D2254A8F7E}"/>
              </a:ext>
            </a:extLst>
          </p:cNvPr>
          <p:cNvPicPr>
            <a:picLocks noChangeAspect="1"/>
          </p:cNvPicPr>
          <p:nvPr/>
        </p:nvPicPr>
        <p:blipFill>
          <a:blip r:embed="rId2"/>
          <a:stretch>
            <a:fillRect/>
          </a:stretch>
        </p:blipFill>
        <p:spPr>
          <a:xfrm>
            <a:off x="6920559" y="2260407"/>
            <a:ext cx="3737164" cy="2351473"/>
          </a:xfrm>
          <a:prstGeom prst="rect">
            <a:avLst/>
          </a:prstGeom>
        </p:spPr>
      </p:pic>
    </p:spTree>
    <p:extLst>
      <p:ext uri="{BB962C8B-B14F-4D97-AF65-F5344CB8AC3E}">
        <p14:creationId xmlns:p14="http://schemas.microsoft.com/office/powerpoint/2010/main" val="2177025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BA9FA8-1330-7B49-1647-094E383A5FA6}"/>
              </a:ext>
            </a:extLst>
          </p:cNvPr>
          <p:cNvPicPr>
            <a:picLocks noChangeAspect="1"/>
          </p:cNvPicPr>
          <p:nvPr/>
        </p:nvPicPr>
        <p:blipFill>
          <a:blip r:embed="rId2"/>
          <a:stretch>
            <a:fillRect/>
          </a:stretch>
        </p:blipFill>
        <p:spPr>
          <a:xfrm>
            <a:off x="78185" y="86116"/>
            <a:ext cx="2164268" cy="1365622"/>
          </a:xfrm>
          <a:prstGeom prst="rect">
            <a:avLst/>
          </a:prstGeom>
        </p:spPr>
      </p:pic>
      <p:sp>
        <p:nvSpPr>
          <p:cNvPr id="2" name="Title 1">
            <a:extLst>
              <a:ext uri="{FF2B5EF4-FFF2-40B4-BE49-F238E27FC236}">
                <a16:creationId xmlns:a16="http://schemas.microsoft.com/office/drawing/2014/main" id="{399410BA-BFB3-1208-E84A-5C193BE5A75A}"/>
              </a:ext>
            </a:extLst>
          </p:cNvPr>
          <p:cNvSpPr>
            <a:spLocks noGrp="1"/>
          </p:cNvSpPr>
          <p:nvPr>
            <p:ph type="title"/>
          </p:nvPr>
        </p:nvSpPr>
        <p:spPr>
          <a:xfrm>
            <a:off x="3958480" y="215338"/>
            <a:ext cx="5109319" cy="1325563"/>
          </a:xfrm>
        </p:spPr>
        <p:txBody>
          <a:bodyPr>
            <a:normAutofit/>
          </a:bodyPr>
          <a:lstStyle/>
          <a:p>
            <a:r>
              <a:rPr lang="en-US" sz="4000" b="0" i="0" u="none" strike="noStrike" baseline="0" dirty="0">
                <a:solidFill>
                  <a:schemeClr val="accent2"/>
                </a:solidFill>
                <a:latin typeface="Arial-BoldMT"/>
              </a:rPr>
              <a:t>What is Kubernetes</a:t>
            </a:r>
            <a:endParaRPr lang="en-US" sz="4000" dirty="0">
              <a:solidFill>
                <a:schemeClr val="accent2"/>
              </a:solidFill>
              <a:latin typeface="Arial-BoldMT"/>
            </a:endParaRPr>
          </a:p>
        </p:txBody>
      </p:sp>
      <p:sp>
        <p:nvSpPr>
          <p:cNvPr id="3" name="Content Placeholder 2">
            <a:extLst>
              <a:ext uri="{FF2B5EF4-FFF2-40B4-BE49-F238E27FC236}">
                <a16:creationId xmlns:a16="http://schemas.microsoft.com/office/drawing/2014/main" id="{CB4F37AA-69EF-164C-2D08-AC81CF4BEFA7}"/>
              </a:ext>
            </a:extLst>
          </p:cNvPr>
          <p:cNvSpPr>
            <a:spLocks noGrp="1"/>
          </p:cNvSpPr>
          <p:nvPr>
            <p:ph idx="1"/>
          </p:nvPr>
        </p:nvSpPr>
        <p:spPr>
          <a:xfrm>
            <a:off x="838200" y="2420546"/>
            <a:ext cx="10515600" cy="4351338"/>
          </a:xfrm>
        </p:spPr>
        <p:txBody>
          <a:bodyPr/>
          <a:lstStyle/>
          <a:p>
            <a:r>
              <a:rPr lang="en-US" sz="2800" b="0" i="0" u="none" strike="noStrike" baseline="0" dirty="0">
                <a:solidFill>
                  <a:srgbClr val="000000"/>
                </a:solidFill>
                <a:latin typeface="Calibri" panose="020F0502020204030204" pitchFamily="34" charset="0"/>
              </a:rPr>
              <a:t>Kubernetes is an open-source container orchestration platform that automates the deployment, scaling, and management of containerized applications. It is important because it simplifies the management of containerized workloads, ensures high availability, and enables efficient resource utilization. </a:t>
            </a:r>
            <a:endParaRPr lang="en-US" dirty="0"/>
          </a:p>
        </p:txBody>
      </p:sp>
      <p:pic>
        <p:nvPicPr>
          <p:cNvPr id="6" name="Picture 5">
            <a:extLst>
              <a:ext uri="{FF2B5EF4-FFF2-40B4-BE49-F238E27FC236}">
                <a16:creationId xmlns:a16="http://schemas.microsoft.com/office/drawing/2014/main" id="{54BC5DBF-3FED-A8A9-4069-3C4C49C32F0D}"/>
              </a:ext>
            </a:extLst>
          </p:cNvPr>
          <p:cNvPicPr>
            <a:picLocks noChangeAspect="1"/>
          </p:cNvPicPr>
          <p:nvPr/>
        </p:nvPicPr>
        <p:blipFill>
          <a:blip r:embed="rId3"/>
          <a:stretch>
            <a:fillRect/>
          </a:stretch>
        </p:blipFill>
        <p:spPr>
          <a:xfrm>
            <a:off x="10150929" y="4953000"/>
            <a:ext cx="1905000" cy="1905000"/>
          </a:xfrm>
          <a:prstGeom prst="rect">
            <a:avLst/>
          </a:prstGeom>
        </p:spPr>
      </p:pic>
    </p:spTree>
    <p:extLst>
      <p:ext uri="{BB962C8B-B14F-4D97-AF65-F5344CB8AC3E}">
        <p14:creationId xmlns:p14="http://schemas.microsoft.com/office/powerpoint/2010/main" val="2150114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B345DD-E092-1F89-92EF-652BCA3DF0BC}"/>
              </a:ext>
            </a:extLst>
          </p:cNvPr>
          <p:cNvPicPr>
            <a:picLocks noChangeAspect="1"/>
          </p:cNvPicPr>
          <p:nvPr/>
        </p:nvPicPr>
        <p:blipFill>
          <a:blip r:embed="rId3"/>
          <a:stretch>
            <a:fillRect/>
          </a:stretch>
        </p:blipFill>
        <p:spPr>
          <a:xfrm>
            <a:off x="78185" y="86116"/>
            <a:ext cx="2164268" cy="1365622"/>
          </a:xfrm>
          <a:prstGeom prst="rect">
            <a:avLst/>
          </a:prstGeom>
        </p:spPr>
      </p:pic>
      <p:sp>
        <p:nvSpPr>
          <p:cNvPr id="2" name="Title 1">
            <a:extLst>
              <a:ext uri="{FF2B5EF4-FFF2-40B4-BE49-F238E27FC236}">
                <a16:creationId xmlns:a16="http://schemas.microsoft.com/office/drawing/2014/main" id="{8DB8D5B1-FD91-BB2D-D515-D6024973E05B}"/>
              </a:ext>
            </a:extLst>
          </p:cNvPr>
          <p:cNvSpPr>
            <a:spLocks noGrp="1"/>
          </p:cNvSpPr>
          <p:nvPr>
            <p:ph type="title"/>
          </p:nvPr>
        </p:nvSpPr>
        <p:spPr>
          <a:xfrm>
            <a:off x="3444792" y="86116"/>
            <a:ext cx="6852600" cy="1325563"/>
          </a:xfrm>
        </p:spPr>
        <p:txBody>
          <a:bodyPr>
            <a:normAutofit/>
          </a:bodyPr>
          <a:lstStyle/>
          <a:p>
            <a:r>
              <a:rPr lang="en-US" sz="3200" b="0" i="0" u="none" strike="noStrike" baseline="0" dirty="0">
                <a:solidFill>
                  <a:schemeClr val="accent2"/>
                </a:solidFill>
                <a:latin typeface="Arial-BoldMT"/>
              </a:rPr>
              <a:t>Kubernetes cluster key components </a:t>
            </a:r>
            <a:endParaRPr lang="en-US" sz="3200" dirty="0">
              <a:solidFill>
                <a:schemeClr val="accent2"/>
              </a:solidFill>
              <a:latin typeface="Arial-BoldMT"/>
            </a:endParaRPr>
          </a:p>
        </p:txBody>
      </p:sp>
      <p:pic>
        <p:nvPicPr>
          <p:cNvPr id="11" name="Picture 10">
            <a:extLst>
              <a:ext uri="{FF2B5EF4-FFF2-40B4-BE49-F238E27FC236}">
                <a16:creationId xmlns:a16="http://schemas.microsoft.com/office/drawing/2014/main" id="{B47DCB0B-7C18-C901-D120-3AA6D4E70F3B}"/>
              </a:ext>
            </a:extLst>
          </p:cNvPr>
          <p:cNvPicPr>
            <a:picLocks noChangeAspect="1"/>
          </p:cNvPicPr>
          <p:nvPr/>
        </p:nvPicPr>
        <p:blipFill>
          <a:blip r:embed="rId4"/>
          <a:stretch>
            <a:fillRect/>
          </a:stretch>
        </p:blipFill>
        <p:spPr>
          <a:xfrm>
            <a:off x="0" y="1825614"/>
            <a:ext cx="12192000" cy="5032386"/>
          </a:xfrm>
          <a:prstGeom prst="rect">
            <a:avLst/>
          </a:prstGeom>
        </p:spPr>
      </p:pic>
    </p:spTree>
    <p:extLst>
      <p:ext uri="{BB962C8B-B14F-4D97-AF65-F5344CB8AC3E}">
        <p14:creationId xmlns:p14="http://schemas.microsoft.com/office/powerpoint/2010/main" val="1189715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165C-65E0-A99E-4720-90DA15F3ADBE}"/>
              </a:ext>
            </a:extLst>
          </p:cNvPr>
          <p:cNvSpPr>
            <a:spLocks noGrp="1"/>
          </p:cNvSpPr>
          <p:nvPr>
            <p:ph type="title"/>
          </p:nvPr>
        </p:nvSpPr>
        <p:spPr>
          <a:xfrm>
            <a:off x="3699463" y="126175"/>
            <a:ext cx="3625785" cy="1325563"/>
          </a:xfrm>
        </p:spPr>
        <p:txBody>
          <a:bodyPr/>
          <a:lstStyle/>
          <a:p>
            <a:r>
              <a:rPr lang="en-US" dirty="0">
                <a:solidFill>
                  <a:schemeClr val="accent2"/>
                </a:solidFill>
                <a:latin typeface="Arial-BoldMT"/>
              </a:rPr>
              <a:t>Master Node </a:t>
            </a:r>
          </a:p>
        </p:txBody>
      </p:sp>
      <p:pic>
        <p:nvPicPr>
          <p:cNvPr id="5" name="Picture 4">
            <a:extLst>
              <a:ext uri="{FF2B5EF4-FFF2-40B4-BE49-F238E27FC236}">
                <a16:creationId xmlns:a16="http://schemas.microsoft.com/office/drawing/2014/main" id="{D6ABDA9D-D3DD-76EE-23CB-94C5C210F148}"/>
              </a:ext>
            </a:extLst>
          </p:cNvPr>
          <p:cNvPicPr>
            <a:picLocks noChangeAspect="1"/>
          </p:cNvPicPr>
          <p:nvPr/>
        </p:nvPicPr>
        <p:blipFill>
          <a:blip r:embed="rId3"/>
          <a:stretch>
            <a:fillRect/>
          </a:stretch>
        </p:blipFill>
        <p:spPr>
          <a:xfrm>
            <a:off x="0" y="1989574"/>
            <a:ext cx="12192000" cy="4868426"/>
          </a:xfrm>
          <a:prstGeom prst="rect">
            <a:avLst/>
          </a:prstGeom>
        </p:spPr>
      </p:pic>
      <p:pic>
        <p:nvPicPr>
          <p:cNvPr id="6" name="Picture 5">
            <a:extLst>
              <a:ext uri="{FF2B5EF4-FFF2-40B4-BE49-F238E27FC236}">
                <a16:creationId xmlns:a16="http://schemas.microsoft.com/office/drawing/2014/main" id="{8EE98307-71F2-E0B0-A197-553DF6C2EAC2}"/>
              </a:ext>
            </a:extLst>
          </p:cNvPr>
          <p:cNvPicPr>
            <a:picLocks noChangeAspect="1"/>
          </p:cNvPicPr>
          <p:nvPr/>
        </p:nvPicPr>
        <p:blipFill>
          <a:blip r:embed="rId4"/>
          <a:stretch>
            <a:fillRect/>
          </a:stretch>
        </p:blipFill>
        <p:spPr>
          <a:xfrm>
            <a:off x="78185" y="86116"/>
            <a:ext cx="2164268" cy="1365622"/>
          </a:xfrm>
          <a:prstGeom prst="rect">
            <a:avLst/>
          </a:prstGeom>
        </p:spPr>
      </p:pic>
    </p:spTree>
    <p:extLst>
      <p:ext uri="{BB962C8B-B14F-4D97-AF65-F5344CB8AC3E}">
        <p14:creationId xmlns:p14="http://schemas.microsoft.com/office/powerpoint/2010/main" val="403582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1DD47-EE83-1729-47DA-9E7485649220}"/>
              </a:ext>
            </a:extLst>
          </p:cNvPr>
          <p:cNvSpPr>
            <a:spLocks noGrp="1"/>
          </p:cNvSpPr>
          <p:nvPr>
            <p:ph type="title"/>
          </p:nvPr>
        </p:nvSpPr>
        <p:spPr>
          <a:xfrm>
            <a:off x="2454088" y="228917"/>
            <a:ext cx="7459532" cy="1005523"/>
          </a:xfrm>
        </p:spPr>
        <p:txBody>
          <a:bodyPr/>
          <a:lstStyle/>
          <a:p>
            <a:r>
              <a:rPr lang="en-US" dirty="0">
                <a:solidFill>
                  <a:schemeClr val="accent2"/>
                </a:solidFill>
              </a:rPr>
              <a:t>Extra </a:t>
            </a:r>
            <a:r>
              <a:rPr lang="en-US" dirty="0" err="1">
                <a:solidFill>
                  <a:schemeClr val="accent2"/>
                </a:solidFill>
              </a:rPr>
              <a:t>Extra</a:t>
            </a:r>
            <a:r>
              <a:rPr lang="en-US" dirty="0">
                <a:solidFill>
                  <a:schemeClr val="accent2"/>
                </a:solidFill>
              </a:rPr>
              <a:t> Pods are all about it</a:t>
            </a:r>
          </a:p>
        </p:txBody>
      </p:sp>
      <p:pic>
        <p:nvPicPr>
          <p:cNvPr id="4" name="Picture 3">
            <a:extLst>
              <a:ext uri="{FF2B5EF4-FFF2-40B4-BE49-F238E27FC236}">
                <a16:creationId xmlns:a16="http://schemas.microsoft.com/office/drawing/2014/main" id="{B2E13B69-2AB8-2089-D9AC-B307FE40F3D3}"/>
              </a:ext>
            </a:extLst>
          </p:cNvPr>
          <p:cNvPicPr>
            <a:picLocks noChangeAspect="1"/>
          </p:cNvPicPr>
          <p:nvPr/>
        </p:nvPicPr>
        <p:blipFill>
          <a:blip r:embed="rId2"/>
          <a:stretch>
            <a:fillRect/>
          </a:stretch>
        </p:blipFill>
        <p:spPr>
          <a:xfrm>
            <a:off x="78185" y="86116"/>
            <a:ext cx="2164268" cy="1365622"/>
          </a:xfrm>
          <a:prstGeom prst="rect">
            <a:avLst/>
          </a:prstGeom>
        </p:spPr>
      </p:pic>
      <p:pic>
        <p:nvPicPr>
          <p:cNvPr id="6" name="Picture 5">
            <a:extLst>
              <a:ext uri="{FF2B5EF4-FFF2-40B4-BE49-F238E27FC236}">
                <a16:creationId xmlns:a16="http://schemas.microsoft.com/office/drawing/2014/main" id="{822107E5-125E-E562-84DD-7172B2CD6A8D}"/>
              </a:ext>
            </a:extLst>
          </p:cNvPr>
          <p:cNvPicPr>
            <a:picLocks noChangeAspect="1"/>
          </p:cNvPicPr>
          <p:nvPr/>
        </p:nvPicPr>
        <p:blipFill>
          <a:blip r:embed="rId3"/>
          <a:stretch>
            <a:fillRect/>
          </a:stretch>
        </p:blipFill>
        <p:spPr>
          <a:xfrm>
            <a:off x="0" y="1554480"/>
            <a:ext cx="12192000" cy="5298199"/>
          </a:xfrm>
          <a:prstGeom prst="rect">
            <a:avLst/>
          </a:prstGeom>
        </p:spPr>
      </p:pic>
    </p:spTree>
    <p:extLst>
      <p:ext uri="{BB962C8B-B14F-4D97-AF65-F5344CB8AC3E}">
        <p14:creationId xmlns:p14="http://schemas.microsoft.com/office/powerpoint/2010/main" val="812947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32D2C-0524-4E9C-51DF-D9F12AC24022}"/>
              </a:ext>
            </a:extLst>
          </p:cNvPr>
          <p:cNvSpPr>
            <a:spLocks noGrp="1"/>
          </p:cNvSpPr>
          <p:nvPr>
            <p:ph type="title"/>
          </p:nvPr>
        </p:nvSpPr>
        <p:spPr>
          <a:xfrm>
            <a:off x="3077750" y="106145"/>
            <a:ext cx="8067172" cy="1325563"/>
          </a:xfrm>
        </p:spPr>
        <p:txBody>
          <a:bodyPr/>
          <a:lstStyle/>
          <a:p>
            <a:r>
              <a:rPr lang="en-US" dirty="0">
                <a:solidFill>
                  <a:schemeClr val="accent2"/>
                </a:solidFill>
                <a:latin typeface="Arial-BoldMT"/>
              </a:rPr>
              <a:t>Extra </a:t>
            </a:r>
            <a:r>
              <a:rPr lang="en-US" dirty="0" err="1">
                <a:solidFill>
                  <a:schemeClr val="accent2"/>
                </a:solidFill>
                <a:latin typeface="Arial-BoldMT"/>
              </a:rPr>
              <a:t>Extra</a:t>
            </a:r>
            <a:r>
              <a:rPr lang="en-US" dirty="0">
                <a:solidFill>
                  <a:schemeClr val="accent2"/>
                </a:solidFill>
                <a:latin typeface="Arial-BoldMT"/>
              </a:rPr>
              <a:t> Pods are all about it</a:t>
            </a:r>
            <a:endParaRPr lang="en-US" dirty="0">
              <a:latin typeface="Arial-BoldMT"/>
            </a:endParaRPr>
          </a:p>
        </p:txBody>
      </p:sp>
      <p:pic>
        <p:nvPicPr>
          <p:cNvPr id="4" name="Picture 3">
            <a:extLst>
              <a:ext uri="{FF2B5EF4-FFF2-40B4-BE49-F238E27FC236}">
                <a16:creationId xmlns:a16="http://schemas.microsoft.com/office/drawing/2014/main" id="{BE83963C-5AA7-E2D3-6F73-08DF4EA7BAC7}"/>
              </a:ext>
            </a:extLst>
          </p:cNvPr>
          <p:cNvPicPr>
            <a:picLocks noChangeAspect="1"/>
          </p:cNvPicPr>
          <p:nvPr/>
        </p:nvPicPr>
        <p:blipFill>
          <a:blip r:embed="rId2"/>
          <a:stretch>
            <a:fillRect/>
          </a:stretch>
        </p:blipFill>
        <p:spPr>
          <a:xfrm>
            <a:off x="78185" y="86116"/>
            <a:ext cx="2164268" cy="1365622"/>
          </a:xfrm>
          <a:prstGeom prst="rect">
            <a:avLst/>
          </a:prstGeom>
        </p:spPr>
      </p:pic>
      <p:pic>
        <p:nvPicPr>
          <p:cNvPr id="6" name="Picture 5">
            <a:extLst>
              <a:ext uri="{FF2B5EF4-FFF2-40B4-BE49-F238E27FC236}">
                <a16:creationId xmlns:a16="http://schemas.microsoft.com/office/drawing/2014/main" id="{19C48DEB-3BFC-794B-5EA8-5195F241F866}"/>
              </a:ext>
            </a:extLst>
          </p:cNvPr>
          <p:cNvPicPr>
            <a:picLocks noChangeAspect="1"/>
          </p:cNvPicPr>
          <p:nvPr/>
        </p:nvPicPr>
        <p:blipFill>
          <a:blip r:embed="rId3"/>
          <a:stretch>
            <a:fillRect/>
          </a:stretch>
        </p:blipFill>
        <p:spPr>
          <a:xfrm>
            <a:off x="0" y="1690688"/>
            <a:ext cx="12192000" cy="5167312"/>
          </a:xfrm>
          <a:prstGeom prst="rect">
            <a:avLst/>
          </a:prstGeom>
        </p:spPr>
      </p:pic>
    </p:spTree>
    <p:extLst>
      <p:ext uri="{BB962C8B-B14F-4D97-AF65-F5344CB8AC3E}">
        <p14:creationId xmlns:p14="http://schemas.microsoft.com/office/powerpoint/2010/main" val="472667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8649D356-FF59-070B-105B-FA72FD1326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AEFDD9-7D08-A326-678B-319AA15AA041}"/>
              </a:ext>
            </a:extLst>
          </p:cNvPr>
          <p:cNvSpPr>
            <a:spLocks noGrp="1"/>
          </p:cNvSpPr>
          <p:nvPr>
            <p:ph type="title"/>
          </p:nvPr>
        </p:nvSpPr>
        <p:spPr>
          <a:xfrm>
            <a:off x="3077750" y="106145"/>
            <a:ext cx="8142476" cy="1325563"/>
          </a:xfrm>
        </p:spPr>
        <p:txBody>
          <a:bodyPr/>
          <a:lstStyle/>
          <a:p>
            <a:r>
              <a:rPr lang="en-US" dirty="0">
                <a:solidFill>
                  <a:schemeClr val="accent2"/>
                </a:solidFill>
                <a:latin typeface="Arial-BoldMT"/>
              </a:rPr>
              <a:t>Extra </a:t>
            </a:r>
            <a:r>
              <a:rPr lang="en-US" dirty="0" err="1">
                <a:solidFill>
                  <a:schemeClr val="accent2"/>
                </a:solidFill>
                <a:latin typeface="Arial-BoldMT"/>
              </a:rPr>
              <a:t>Extra</a:t>
            </a:r>
            <a:r>
              <a:rPr lang="en-US" dirty="0">
                <a:solidFill>
                  <a:schemeClr val="accent2"/>
                </a:solidFill>
                <a:latin typeface="Arial-BoldMT"/>
              </a:rPr>
              <a:t> Pods are all about it</a:t>
            </a:r>
            <a:endParaRPr lang="en-US" dirty="0">
              <a:latin typeface="Arial-BoldMT"/>
            </a:endParaRPr>
          </a:p>
        </p:txBody>
      </p:sp>
      <p:pic>
        <p:nvPicPr>
          <p:cNvPr id="4" name="Picture 3">
            <a:extLst>
              <a:ext uri="{FF2B5EF4-FFF2-40B4-BE49-F238E27FC236}">
                <a16:creationId xmlns:a16="http://schemas.microsoft.com/office/drawing/2014/main" id="{1DBC7E16-629E-A350-E166-E164C7637007}"/>
              </a:ext>
            </a:extLst>
          </p:cNvPr>
          <p:cNvPicPr>
            <a:picLocks noChangeAspect="1"/>
          </p:cNvPicPr>
          <p:nvPr/>
        </p:nvPicPr>
        <p:blipFill>
          <a:blip r:embed="rId2"/>
          <a:stretch>
            <a:fillRect/>
          </a:stretch>
        </p:blipFill>
        <p:spPr>
          <a:xfrm>
            <a:off x="78185" y="86116"/>
            <a:ext cx="2164268" cy="1365622"/>
          </a:xfrm>
          <a:prstGeom prst="rect">
            <a:avLst/>
          </a:prstGeom>
        </p:spPr>
      </p:pic>
      <p:pic>
        <p:nvPicPr>
          <p:cNvPr id="5" name="Picture 4">
            <a:extLst>
              <a:ext uri="{FF2B5EF4-FFF2-40B4-BE49-F238E27FC236}">
                <a16:creationId xmlns:a16="http://schemas.microsoft.com/office/drawing/2014/main" id="{DB135C11-31A4-219E-F1B1-37EEF240BC23}"/>
              </a:ext>
            </a:extLst>
          </p:cNvPr>
          <p:cNvPicPr>
            <a:picLocks noChangeAspect="1"/>
          </p:cNvPicPr>
          <p:nvPr/>
        </p:nvPicPr>
        <p:blipFill>
          <a:blip r:embed="rId3"/>
          <a:stretch>
            <a:fillRect/>
          </a:stretch>
        </p:blipFill>
        <p:spPr>
          <a:xfrm>
            <a:off x="0" y="1592131"/>
            <a:ext cx="12192000" cy="5229681"/>
          </a:xfrm>
          <a:prstGeom prst="rect">
            <a:avLst/>
          </a:prstGeom>
        </p:spPr>
      </p:pic>
    </p:spTree>
    <p:extLst>
      <p:ext uri="{BB962C8B-B14F-4D97-AF65-F5344CB8AC3E}">
        <p14:creationId xmlns:p14="http://schemas.microsoft.com/office/powerpoint/2010/main" val="2592594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388AC-BC2E-30EE-7F2B-01B830F8DB93}"/>
              </a:ext>
            </a:extLst>
          </p:cNvPr>
          <p:cNvSpPr>
            <a:spLocks noGrp="1"/>
          </p:cNvSpPr>
          <p:nvPr>
            <p:ph type="title"/>
          </p:nvPr>
        </p:nvSpPr>
        <p:spPr>
          <a:xfrm>
            <a:off x="3845858" y="126175"/>
            <a:ext cx="5361791" cy="1325563"/>
          </a:xfrm>
        </p:spPr>
        <p:txBody>
          <a:bodyPr>
            <a:normAutofit/>
          </a:bodyPr>
          <a:lstStyle/>
          <a:p>
            <a:r>
              <a:rPr lang="en-US" sz="4000" b="1" i="0" u="none" strike="noStrike" baseline="0" dirty="0">
                <a:solidFill>
                  <a:schemeClr val="accent2"/>
                </a:solidFill>
                <a:latin typeface="Arial-BoldMT"/>
              </a:rPr>
              <a:t>Kubernetes Object </a:t>
            </a:r>
            <a:endParaRPr lang="en-US" sz="4000" dirty="0">
              <a:solidFill>
                <a:schemeClr val="accent2"/>
              </a:solidFill>
              <a:latin typeface="Arial-BoldMT"/>
            </a:endParaRPr>
          </a:p>
        </p:txBody>
      </p:sp>
      <p:pic>
        <p:nvPicPr>
          <p:cNvPr id="4" name="Picture 3">
            <a:extLst>
              <a:ext uri="{FF2B5EF4-FFF2-40B4-BE49-F238E27FC236}">
                <a16:creationId xmlns:a16="http://schemas.microsoft.com/office/drawing/2014/main" id="{C62C6B49-0655-8989-FB07-10702D0ABD8B}"/>
              </a:ext>
            </a:extLst>
          </p:cNvPr>
          <p:cNvPicPr>
            <a:picLocks noChangeAspect="1"/>
          </p:cNvPicPr>
          <p:nvPr/>
        </p:nvPicPr>
        <p:blipFill>
          <a:blip r:embed="rId3"/>
          <a:stretch>
            <a:fillRect/>
          </a:stretch>
        </p:blipFill>
        <p:spPr>
          <a:xfrm>
            <a:off x="78185" y="86116"/>
            <a:ext cx="2164268" cy="1365622"/>
          </a:xfrm>
          <a:prstGeom prst="rect">
            <a:avLst/>
          </a:prstGeom>
        </p:spPr>
      </p:pic>
      <p:pic>
        <p:nvPicPr>
          <p:cNvPr id="9" name="Content Placeholder 8">
            <a:extLst>
              <a:ext uri="{FF2B5EF4-FFF2-40B4-BE49-F238E27FC236}">
                <a16:creationId xmlns:a16="http://schemas.microsoft.com/office/drawing/2014/main" id="{837ED767-CFF1-8C3E-597C-9CF70FCB86A0}"/>
              </a:ext>
            </a:extLst>
          </p:cNvPr>
          <p:cNvPicPr>
            <a:picLocks noGrp="1" noChangeAspect="1"/>
          </p:cNvPicPr>
          <p:nvPr>
            <p:ph idx="1"/>
          </p:nvPr>
        </p:nvPicPr>
        <p:blipFill>
          <a:blip r:embed="rId4"/>
          <a:stretch>
            <a:fillRect/>
          </a:stretch>
        </p:blipFill>
        <p:spPr>
          <a:xfrm>
            <a:off x="0" y="1825625"/>
            <a:ext cx="12192000" cy="5032375"/>
          </a:xfrm>
          <a:prstGeom prst="rect">
            <a:avLst/>
          </a:prstGeom>
        </p:spPr>
      </p:pic>
    </p:spTree>
    <p:extLst>
      <p:ext uri="{BB962C8B-B14F-4D97-AF65-F5344CB8AC3E}">
        <p14:creationId xmlns:p14="http://schemas.microsoft.com/office/powerpoint/2010/main" val="2502531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BDD28-174A-0C70-72A0-FE260A66401F}"/>
              </a:ext>
            </a:extLst>
          </p:cNvPr>
          <p:cNvSpPr>
            <a:spLocks noGrp="1"/>
          </p:cNvSpPr>
          <p:nvPr>
            <p:ph type="title"/>
          </p:nvPr>
        </p:nvSpPr>
        <p:spPr>
          <a:xfrm>
            <a:off x="3871856" y="203761"/>
            <a:ext cx="3927438" cy="1325563"/>
          </a:xfrm>
        </p:spPr>
        <p:txBody>
          <a:bodyPr/>
          <a:lstStyle/>
          <a:p>
            <a:r>
              <a:rPr lang="en-US" sz="4400" b="1" i="0" u="none" strike="noStrike" baseline="0" dirty="0">
                <a:solidFill>
                  <a:schemeClr val="accent2"/>
                </a:solidFill>
                <a:latin typeface="Arial-BoldMT"/>
              </a:rPr>
              <a:t>Demo Time !!</a:t>
            </a:r>
            <a:endParaRPr lang="en-US" dirty="0"/>
          </a:p>
        </p:txBody>
      </p:sp>
      <p:pic>
        <p:nvPicPr>
          <p:cNvPr id="5" name="Content Placeholder 4">
            <a:extLst>
              <a:ext uri="{FF2B5EF4-FFF2-40B4-BE49-F238E27FC236}">
                <a16:creationId xmlns:a16="http://schemas.microsoft.com/office/drawing/2014/main" id="{45D0A034-0C0C-5250-5F37-D2C46E392EA6}"/>
              </a:ext>
            </a:extLst>
          </p:cNvPr>
          <p:cNvPicPr>
            <a:picLocks noGrp="1" noChangeAspect="1"/>
          </p:cNvPicPr>
          <p:nvPr>
            <p:ph idx="1"/>
          </p:nvPr>
        </p:nvPicPr>
        <p:blipFill>
          <a:blip r:embed="rId3"/>
          <a:stretch>
            <a:fillRect/>
          </a:stretch>
        </p:blipFill>
        <p:spPr>
          <a:xfrm>
            <a:off x="1" y="1451738"/>
            <a:ext cx="12192000" cy="5406262"/>
          </a:xfrm>
          <a:prstGeom prst="rect">
            <a:avLst/>
          </a:prstGeom>
        </p:spPr>
      </p:pic>
      <p:pic>
        <p:nvPicPr>
          <p:cNvPr id="4" name="Picture 3">
            <a:extLst>
              <a:ext uri="{FF2B5EF4-FFF2-40B4-BE49-F238E27FC236}">
                <a16:creationId xmlns:a16="http://schemas.microsoft.com/office/drawing/2014/main" id="{8A3AE0FE-8203-4341-4705-519130401158}"/>
              </a:ext>
            </a:extLst>
          </p:cNvPr>
          <p:cNvPicPr>
            <a:picLocks noChangeAspect="1"/>
          </p:cNvPicPr>
          <p:nvPr/>
        </p:nvPicPr>
        <p:blipFill>
          <a:blip r:embed="rId4"/>
          <a:stretch>
            <a:fillRect/>
          </a:stretch>
        </p:blipFill>
        <p:spPr>
          <a:xfrm>
            <a:off x="78185" y="86116"/>
            <a:ext cx="2164268" cy="1365622"/>
          </a:xfrm>
          <a:prstGeom prst="rect">
            <a:avLst/>
          </a:prstGeom>
        </p:spPr>
      </p:pic>
    </p:spTree>
    <p:extLst>
      <p:ext uri="{BB962C8B-B14F-4D97-AF65-F5344CB8AC3E}">
        <p14:creationId xmlns:p14="http://schemas.microsoft.com/office/powerpoint/2010/main" val="1005864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86516-0DD7-C5FF-2B35-055DEA8D6C30}"/>
              </a:ext>
            </a:extLst>
          </p:cNvPr>
          <p:cNvSpPr>
            <a:spLocks noGrp="1"/>
          </p:cNvSpPr>
          <p:nvPr>
            <p:ph type="title"/>
          </p:nvPr>
        </p:nvSpPr>
        <p:spPr>
          <a:xfrm>
            <a:off x="257287" y="332852"/>
            <a:ext cx="10515600" cy="1325563"/>
          </a:xfrm>
        </p:spPr>
        <p:txBody>
          <a:bodyPr/>
          <a:lstStyle/>
          <a:p>
            <a:pPr algn="ctr"/>
            <a:r>
              <a:rPr lang="en-US" dirty="0">
                <a:solidFill>
                  <a:schemeClr val="accent2"/>
                </a:solidFill>
              </a:rPr>
              <a:t>THE END</a:t>
            </a:r>
          </a:p>
        </p:txBody>
      </p:sp>
      <p:pic>
        <p:nvPicPr>
          <p:cNvPr id="4" name="Content Placeholder 3" descr="A logo for a company&#10;&#10;Description automatically generated">
            <a:extLst>
              <a:ext uri="{FF2B5EF4-FFF2-40B4-BE49-F238E27FC236}">
                <a16:creationId xmlns:a16="http://schemas.microsoft.com/office/drawing/2014/main" id="{7B5B54F4-44F8-9AC3-3F18-5D9B288E1A98}"/>
              </a:ext>
            </a:extLst>
          </p:cNvPr>
          <p:cNvPicPr>
            <a:picLocks noGrp="1" noChangeAspect="1"/>
          </p:cNvPicPr>
          <p:nvPr>
            <p:ph idx="1"/>
          </p:nvPr>
        </p:nvPicPr>
        <p:blipFill>
          <a:blip r:embed="rId3"/>
          <a:stretch>
            <a:fillRect/>
          </a:stretch>
        </p:blipFill>
        <p:spPr>
          <a:xfrm>
            <a:off x="1419113" y="1535783"/>
            <a:ext cx="8958943" cy="4767942"/>
          </a:xfrm>
          <a:prstGeom prst="rect">
            <a:avLst/>
          </a:prstGeom>
        </p:spPr>
      </p:pic>
    </p:spTree>
    <p:extLst>
      <p:ext uri="{BB962C8B-B14F-4D97-AF65-F5344CB8AC3E}">
        <p14:creationId xmlns:p14="http://schemas.microsoft.com/office/powerpoint/2010/main" val="1460029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B4F782-A6B0-9A85-5140-81ABF07EE023}"/>
              </a:ext>
            </a:extLst>
          </p:cNvPr>
          <p:cNvSpPr>
            <a:spLocks noGrp="1"/>
          </p:cNvSpPr>
          <p:nvPr>
            <p:ph idx="1"/>
          </p:nvPr>
        </p:nvSpPr>
        <p:spPr>
          <a:xfrm>
            <a:off x="560406" y="1484832"/>
            <a:ext cx="10507983" cy="4351338"/>
          </a:xfrm>
        </p:spPr>
        <p:txBody>
          <a:bodyPr>
            <a:normAutofit/>
          </a:bodyPr>
          <a:lstStyle/>
          <a:p>
            <a:r>
              <a:rPr lang="en-US" sz="5400" b="1" dirty="0"/>
              <a:t>Docker </a:t>
            </a:r>
          </a:p>
          <a:p>
            <a:r>
              <a:rPr lang="en-US" sz="5400" b="1" dirty="0" err="1"/>
              <a:t>Kurbenetes</a:t>
            </a:r>
            <a:endParaRPr lang="en-US" sz="5400" b="1" dirty="0"/>
          </a:p>
        </p:txBody>
      </p:sp>
      <p:pic>
        <p:nvPicPr>
          <p:cNvPr id="1026" name="Picture 2" descr="Kubernetes Wallpaper">
            <a:extLst>
              <a:ext uri="{FF2B5EF4-FFF2-40B4-BE49-F238E27FC236}">
                <a16:creationId xmlns:a16="http://schemas.microsoft.com/office/drawing/2014/main" id="{700BF2DA-7391-3AB4-C195-2E25BD5C4B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316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22A709-388F-B1EA-A101-2938374A8F8F}"/>
              </a:ext>
            </a:extLst>
          </p:cNvPr>
          <p:cNvSpPr>
            <a:spLocks noGrp="1"/>
          </p:cNvSpPr>
          <p:nvPr>
            <p:ph type="title"/>
          </p:nvPr>
        </p:nvSpPr>
        <p:spPr>
          <a:xfrm>
            <a:off x="4542098" y="159269"/>
            <a:ext cx="3236089" cy="1325563"/>
          </a:xfrm>
        </p:spPr>
        <p:txBody>
          <a:bodyPr/>
          <a:lstStyle/>
          <a:p>
            <a:r>
              <a:rPr lang="en-US" dirty="0">
                <a:solidFill>
                  <a:schemeClr val="bg1"/>
                </a:solidFill>
              </a:rPr>
              <a:t>What a Stack </a:t>
            </a:r>
          </a:p>
        </p:txBody>
      </p:sp>
      <p:pic>
        <p:nvPicPr>
          <p:cNvPr id="5" name="Picture 4">
            <a:extLst>
              <a:ext uri="{FF2B5EF4-FFF2-40B4-BE49-F238E27FC236}">
                <a16:creationId xmlns:a16="http://schemas.microsoft.com/office/drawing/2014/main" id="{A980B186-241A-769A-9858-4DC6829E6513}"/>
              </a:ext>
            </a:extLst>
          </p:cNvPr>
          <p:cNvPicPr>
            <a:picLocks noChangeAspect="1"/>
          </p:cNvPicPr>
          <p:nvPr/>
        </p:nvPicPr>
        <p:blipFill>
          <a:blip r:embed="rId3"/>
          <a:stretch>
            <a:fillRect/>
          </a:stretch>
        </p:blipFill>
        <p:spPr>
          <a:xfrm>
            <a:off x="125731" y="121920"/>
            <a:ext cx="2164488" cy="1362912"/>
          </a:xfrm>
          <a:prstGeom prst="rect">
            <a:avLst/>
          </a:prstGeom>
        </p:spPr>
      </p:pic>
      <p:sp>
        <p:nvSpPr>
          <p:cNvPr id="6" name="TextBox 5">
            <a:extLst>
              <a:ext uri="{FF2B5EF4-FFF2-40B4-BE49-F238E27FC236}">
                <a16:creationId xmlns:a16="http://schemas.microsoft.com/office/drawing/2014/main" id="{11713F83-312E-B362-DD8F-98DAE9E4B9A4}"/>
              </a:ext>
            </a:extLst>
          </p:cNvPr>
          <p:cNvSpPr txBox="1"/>
          <p:nvPr/>
        </p:nvSpPr>
        <p:spPr>
          <a:xfrm>
            <a:off x="300942" y="3897821"/>
            <a:ext cx="2698991" cy="646331"/>
          </a:xfrm>
          <a:prstGeom prst="rect">
            <a:avLst/>
          </a:prstGeom>
          <a:noFill/>
        </p:spPr>
        <p:txBody>
          <a:bodyPr wrap="square" rtlCol="0">
            <a:spAutoFit/>
          </a:bodyPr>
          <a:lstStyle/>
          <a:p>
            <a:r>
              <a:rPr lang="en-US" sz="3600" dirty="0">
                <a:solidFill>
                  <a:schemeClr val="bg1"/>
                </a:solidFill>
              </a:rPr>
              <a:t>Kubernetes </a:t>
            </a:r>
          </a:p>
        </p:txBody>
      </p:sp>
      <p:sp>
        <p:nvSpPr>
          <p:cNvPr id="9" name="TextBox 8">
            <a:extLst>
              <a:ext uri="{FF2B5EF4-FFF2-40B4-BE49-F238E27FC236}">
                <a16:creationId xmlns:a16="http://schemas.microsoft.com/office/drawing/2014/main" id="{62A233AA-76D4-017C-BB6A-B39499790C25}"/>
              </a:ext>
            </a:extLst>
          </p:cNvPr>
          <p:cNvSpPr txBox="1"/>
          <p:nvPr/>
        </p:nvSpPr>
        <p:spPr>
          <a:xfrm>
            <a:off x="9319549" y="2198271"/>
            <a:ext cx="2698991" cy="646331"/>
          </a:xfrm>
          <a:prstGeom prst="rect">
            <a:avLst/>
          </a:prstGeom>
          <a:noFill/>
        </p:spPr>
        <p:txBody>
          <a:bodyPr wrap="square" rtlCol="0">
            <a:spAutoFit/>
          </a:bodyPr>
          <a:lstStyle/>
          <a:p>
            <a:r>
              <a:rPr lang="en-US" sz="3600" dirty="0">
                <a:solidFill>
                  <a:schemeClr val="bg1"/>
                </a:solidFill>
              </a:rPr>
              <a:t>Docker</a:t>
            </a:r>
          </a:p>
        </p:txBody>
      </p:sp>
    </p:spTree>
    <p:extLst>
      <p:ext uri="{BB962C8B-B14F-4D97-AF65-F5344CB8AC3E}">
        <p14:creationId xmlns:p14="http://schemas.microsoft.com/office/powerpoint/2010/main" val="3864020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ADF641-206B-3C1D-7FA8-A2C1F9B4DC7F}"/>
              </a:ext>
            </a:extLst>
          </p:cNvPr>
          <p:cNvPicPr>
            <a:picLocks noChangeAspect="1"/>
          </p:cNvPicPr>
          <p:nvPr/>
        </p:nvPicPr>
        <p:blipFill>
          <a:blip r:embed="rId2"/>
          <a:stretch>
            <a:fillRect/>
          </a:stretch>
        </p:blipFill>
        <p:spPr>
          <a:xfrm>
            <a:off x="9339943" y="5214257"/>
            <a:ext cx="1567543" cy="1312643"/>
          </a:xfrm>
          <a:prstGeom prst="rect">
            <a:avLst/>
          </a:prstGeom>
        </p:spPr>
      </p:pic>
      <p:pic>
        <p:nvPicPr>
          <p:cNvPr id="4" name="Picture 3">
            <a:extLst>
              <a:ext uri="{FF2B5EF4-FFF2-40B4-BE49-F238E27FC236}">
                <a16:creationId xmlns:a16="http://schemas.microsoft.com/office/drawing/2014/main" id="{56DB0330-DE7F-FE1F-82E1-5280F7FA0F82}"/>
              </a:ext>
            </a:extLst>
          </p:cNvPr>
          <p:cNvPicPr>
            <a:picLocks noChangeAspect="1"/>
          </p:cNvPicPr>
          <p:nvPr/>
        </p:nvPicPr>
        <p:blipFill>
          <a:blip r:embed="rId3"/>
          <a:stretch>
            <a:fillRect/>
          </a:stretch>
        </p:blipFill>
        <p:spPr>
          <a:xfrm>
            <a:off x="125731" y="121920"/>
            <a:ext cx="2164488" cy="1362912"/>
          </a:xfrm>
          <a:prstGeom prst="rect">
            <a:avLst/>
          </a:prstGeom>
        </p:spPr>
      </p:pic>
      <p:sp>
        <p:nvSpPr>
          <p:cNvPr id="2" name="Title 1">
            <a:extLst>
              <a:ext uri="{FF2B5EF4-FFF2-40B4-BE49-F238E27FC236}">
                <a16:creationId xmlns:a16="http://schemas.microsoft.com/office/drawing/2014/main" id="{D816F126-F401-A20D-6540-146C78BECE66}"/>
              </a:ext>
            </a:extLst>
          </p:cNvPr>
          <p:cNvSpPr>
            <a:spLocks noGrp="1"/>
          </p:cNvSpPr>
          <p:nvPr>
            <p:ph type="title"/>
          </p:nvPr>
        </p:nvSpPr>
        <p:spPr>
          <a:xfrm>
            <a:off x="2906485" y="159269"/>
            <a:ext cx="4811051" cy="1325563"/>
          </a:xfrm>
        </p:spPr>
        <p:txBody>
          <a:bodyPr>
            <a:normAutofit/>
          </a:bodyPr>
          <a:lstStyle/>
          <a:p>
            <a:r>
              <a:rPr lang="en-US" sz="4800" b="1" i="0" u="none" strike="noStrike" baseline="0" dirty="0">
                <a:solidFill>
                  <a:srgbClr val="F56524"/>
                </a:solidFill>
                <a:latin typeface="Raleway-Bold"/>
              </a:rPr>
              <a:t>What is Docker</a:t>
            </a:r>
            <a:endParaRPr lang="en-US" sz="4800" dirty="0"/>
          </a:p>
        </p:txBody>
      </p:sp>
      <p:graphicFrame>
        <p:nvGraphicFramePr>
          <p:cNvPr id="7" name="Content Placeholder 2">
            <a:extLst>
              <a:ext uri="{FF2B5EF4-FFF2-40B4-BE49-F238E27FC236}">
                <a16:creationId xmlns:a16="http://schemas.microsoft.com/office/drawing/2014/main" id="{14A0B9CC-7936-FCDD-5E40-7CA976744DF5}"/>
              </a:ext>
            </a:extLst>
          </p:cNvPr>
          <p:cNvGraphicFramePr>
            <a:graphicFrameLocks noGrp="1"/>
          </p:cNvGraphicFramePr>
          <p:nvPr>
            <p:ph idx="1"/>
            <p:extLst>
              <p:ext uri="{D42A27DB-BD31-4B8C-83A1-F6EECF244321}">
                <p14:modId xmlns:p14="http://schemas.microsoft.com/office/powerpoint/2010/main" val="21247786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32295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6FE538-79E0-9BF1-AACA-7D0A71748135}"/>
              </a:ext>
            </a:extLst>
          </p:cNvPr>
          <p:cNvPicPr>
            <a:picLocks noChangeAspect="1"/>
          </p:cNvPicPr>
          <p:nvPr/>
        </p:nvPicPr>
        <p:blipFill>
          <a:blip r:embed="rId2"/>
          <a:stretch>
            <a:fillRect/>
          </a:stretch>
        </p:blipFill>
        <p:spPr>
          <a:xfrm>
            <a:off x="125731" y="121920"/>
            <a:ext cx="2164488" cy="1362912"/>
          </a:xfrm>
          <a:prstGeom prst="rect">
            <a:avLst/>
          </a:prstGeom>
        </p:spPr>
      </p:pic>
      <p:sp>
        <p:nvSpPr>
          <p:cNvPr id="2" name="Title 1">
            <a:extLst>
              <a:ext uri="{FF2B5EF4-FFF2-40B4-BE49-F238E27FC236}">
                <a16:creationId xmlns:a16="http://schemas.microsoft.com/office/drawing/2014/main" id="{562AFB3C-85B4-DE01-B174-E583756695E1}"/>
              </a:ext>
            </a:extLst>
          </p:cNvPr>
          <p:cNvSpPr>
            <a:spLocks noGrp="1"/>
          </p:cNvSpPr>
          <p:nvPr>
            <p:ph type="title"/>
          </p:nvPr>
        </p:nvSpPr>
        <p:spPr>
          <a:xfrm>
            <a:off x="2578608" y="365125"/>
            <a:ext cx="8775192" cy="1325563"/>
          </a:xfrm>
        </p:spPr>
        <p:txBody>
          <a:bodyPr>
            <a:normAutofit/>
          </a:bodyPr>
          <a:lstStyle/>
          <a:p>
            <a:r>
              <a:rPr lang="en-US" sz="4000" b="1" i="0" u="none" strike="noStrike" baseline="0" dirty="0">
                <a:solidFill>
                  <a:srgbClr val="F56524"/>
                </a:solidFill>
                <a:latin typeface="Raleway-Bold"/>
              </a:rPr>
              <a:t>Docker Promise : Build, Ship, Run !!</a:t>
            </a:r>
            <a:endParaRPr lang="en-US" sz="4000" dirty="0"/>
          </a:p>
        </p:txBody>
      </p:sp>
      <p:pic>
        <p:nvPicPr>
          <p:cNvPr id="6" name="Content Placeholder 5">
            <a:extLst>
              <a:ext uri="{FF2B5EF4-FFF2-40B4-BE49-F238E27FC236}">
                <a16:creationId xmlns:a16="http://schemas.microsoft.com/office/drawing/2014/main" id="{74D4248D-CD2C-F356-7105-9E9F9AEAFEDE}"/>
              </a:ext>
            </a:extLst>
          </p:cNvPr>
          <p:cNvPicPr>
            <a:picLocks noGrp="1" noChangeAspect="1"/>
          </p:cNvPicPr>
          <p:nvPr>
            <p:ph idx="1"/>
          </p:nvPr>
        </p:nvPicPr>
        <p:blipFill>
          <a:blip r:embed="rId3"/>
          <a:stretch>
            <a:fillRect/>
          </a:stretch>
        </p:blipFill>
        <p:spPr>
          <a:xfrm>
            <a:off x="1938528" y="1618488"/>
            <a:ext cx="9107424" cy="3008375"/>
          </a:xfrm>
        </p:spPr>
      </p:pic>
      <p:sp>
        <p:nvSpPr>
          <p:cNvPr id="7" name="TextBox 6">
            <a:extLst>
              <a:ext uri="{FF2B5EF4-FFF2-40B4-BE49-F238E27FC236}">
                <a16:creationId xmlns:a16="http://schemas.microsoft.com/office/drawing/2014/main" id="{D5502E43-8784-EBC2-BC36-3FB2D9894CC4}"/>
              </a:ext>
            </a:extLst>
          </p:cNvPr>
          <p:cNvSpPr txBox="1"/>
          <p:nvPr/>
        </p:nvSpPr>
        <p:spPr>
          <a:xfrm>
            <a:off x="1938528" y="5102713"/>
            <a:ext cx="9107424" cy="646331"/>
          </a:xfrm>
          <a:prstGeom prst="rect">
            <a:avLst/>
          </a:prstGeom>
          <a:noFill/>
        </p:spPr>
        <p:txBody>
          <a:bodyPr wrap="square" rtlCol="0">
            <a:spAutoFit/>
          </a:bodyPr>
          <a:lstStyle/>
          <a:p>
            <a:pPr algn="l"/>
            <a:r>
              <a:rPr lang="en-US" sz="1800" b="0" i="0" u="none" strike="noStrike" baseline="0" dirty="0">
                <a:latin typeface="ArialMT"/>
              </a:rPr>
              <a:t>Docker enables reliable deployments</a:t>
            </a:r>
          </a:p>
          <a:p>
            <a:pPr algn="l"/>
            <a:r>
              <a:rPr lang="en-US" sz="1800" b="0" i="0" u="none" strike="noStrike" baseline="0" dirty="0">
                <a:latin typeface="Neo3Symbol"/>
              </a:rPr>
              <a:t>– </a:t>
            </a:r>
            <a:r>
              <a:rPr lang="en-US" sz="1800" b="0" i="1" u="none" strike="noStrike" baseline="0" dirty="0">
                <a:latin typeface="Arial-ItalicMT"/>
              </a:rPr>
              <a:t>Build here, run there</a:t>
            </a:r>
            <a:endParaRPr lang="en-US" dirty="0"/>
          </a:p>
        </p:txBody>
      </p:sp>
      <p:pic>
        <p:nvPicPr>
          <p:cNvPr id="8" name="Picture 7">
            <a:extLst>
              <a:ext uri="{FF2B5EF4-FFF2-40B4-BE49-F238E27FC236}">
                <a16:creationId xmlns:a16="http://schemas.microsoft.com/office/drawing/2014/main" id="{690C8C50-96C4-A1C6-38E7-5D569A67E9D2}"/>
              </a:ext>
            </a:extLst>
          </p:cNvPr>
          <p:cNvPicPr>
            <a:picLocks noChangeAspect="1"/>
          </p:cNvPicPr>
          <p:nvPr/>
        </p:nvPicPr>
        <p:blipFill>
          <a:blip r:embed="rId4"/>
          <a:stretch>
            <a:fillRect/>
          </a:stretch>
        </p:blipFill>
        <p:spPr>
          <a:xfrm>
            <a:off x="10455233" y="5425878"/>
            <a:ext cx="1567543" cy="1312643"/>
          </a:xfrm>
          <a:prstGeom prst="rect">
            <a:avLst/>
          </a:prstGeom>
        </p:spPr>
      </p:pic>
    </p:spTree>
    <p:extLst>
      <p:ext uri="{BB962C8B-B14F-4D97-AF65-F5344CB8AC3E}">
        <p14:creationId xmlns:p14="http://schemas.microsoft.com/office/powerpoint/2010/main" val="1136673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17D3EF-93DF-06FB-5FE9-6B0FD6053348}"/>
              </a:ext>
            </a:extLst>
          </p:cNvPr>
          <p:cNvPicPr>
            <a:picLocks noChangeAspect="1"/>
          </p:cNvPicPr>
          <p:nvPr/>
        </p:nvPicPr>
        <p:blipFill>
          <a:blip r:embed="rId2"/>
          <a:stretch>
            <a:fillRect/>
          </a:stretch>
        </p:blipFill>
        <p:spPr>
          <a:xfrm>
            <a:off x="125731" y="121920"/>
            <a:ext cx="2164488" cy="1362912"/>
          </a:xfrm>
          <a:prstGeom prst="rect">
            <a:avLst/>
          </a:prstGeom>
        </p:spPr>
      </p:pic>
      <p:sp>
        <p:nvSpPr>
          <p:cNvPr id="2" name="Title 1">
            <a:extLst>
              <a:ext uri="{FF2B5EF4-FFF2-40B4-BE49-F238E27FC236}">
                <a16:creationId xmlns:a16="http://schemas.microsoft.com/office/drawing/2014/main" id="{79A23AD4-C0EE-566E-2150-C9F906D23F6A}"/>
              </a:ext>
            </a:extLst>
          </p:cNvPr>
          <p:cNvSpPr>
            <a:spLocks noGrp="1"/>
          </p:cNvSpPr>
          <p:nvPr>
            <p:ph type="title"/>
          </p:nvPr>
        </p:nvSpPr>
        <p:spPr>
          <a:xfrm>
            <a:off x="2505456" y="365125"/>
            <a:ext cx="8848344" cy="1325563"/>
          </a:xfrm>
        </p:spPr>
        <p:txBody>
          <a:bodyPr>
            <a:normAutofit/>
          </a:bodyPr>
          <a:lstStyle/>
          <a:p>
            <a:r>
              <a:rPr lang="en-US" sz="3600" b="1" i="0" u="none" strike="noStrike" baseline="0" dirty="0">
                <a:solidFill>
                  <a:schemeClr val="accent2"/>
                </a:solidFill>
                <a:latin typeface="Arial-BoldMT"/>
              </a:rPr>
              <a:t>Advantage over classical virtualization</a:t>
            </a:r>
            <a:endParaRPr lang="en-US" sz="3600" dirty="0">
              <a:solidFill>
                <a:schemeClr val="accent2"/>
              </a:solidFill>
            </a:endParaRPr>
          </a:p>
        </p:txBody>
      </p:sp>
      <p:sp>
        <p:nvSpPr>
          <p:cNvPr id="3" name="Content Placeholder 2">
            <a:extLst>
              <a:ext uri="{FF2B5EF4-FFF2-40B4-BE49-F238E27FC236}">
                <a16:creationId xmlns:a16="http://schemas.microsoft.com/office/drawing/2014/main" id="{17F24FC6-3555-6378-C5A2-94071E58A7BB}"/>
              </a:ext>
            </a:extLst>
          </p:cNvPr>
          <p:cNvSpPr>
            <a:spLocks noGrp="1"/>
          </p:cNvSpPr>
          <p:nvPr>
            <p:ph idx="1"/>
          </p:nvPr>
        </p:nvSpPr>
        <p:spPr/>
        <p:txBody>
          <a:bodyPr/>
          <a:lstStyle/>
          <a:p>
            <a:pPr algn="l"/>
            <a:r>
              <a:rPr lang="en-US" sz="1800" b="0" i="0" u="none" strike="noStrike" baseline="0" dirty="0">
                <a:solidFill>
                  <a:srgbClr val="000000"/>
                </a:solidFill>
                <a:latin typeface="ArialMT"/>
              </a:rPr>
              <a:t>Setting up a Virtual Machine requires additional tools for provisioning such as </a:t>
            </a:r>
            <a:r>
              <a:rPr lang="en-US" sz="1800" b="0" i="0" u="none" strike="noStrike" baseline="0" dirty="0">
                <a:solidFill>
                  <a:srgbClr val="0033CD"/>
                </a:solidFill>
                <a:latin typeface="ArialMT"/>
              </a:rPr>
              <a:t>Puppet</a:t>
            </a:r>
            <a:r>
              <a:rPr lang="en-US" sz="1800" b="0" i="0" u="none" strike="noStrike" baseline="0" dirty="0">
                <a:solidFill>
                  <a:srgbClr val="000000"/>
                </a:solidFill>
                <a:latin typeface="ArialMT"/>
              </a:rPr>
              <a:t>, </a:t>
            </a:r>
            <a:r>
              <a:rPr lang="en-US" sz="1800" b="0" i="0" u="none" strike="noStrike" baseline="0" dirty="0">
                <a:solidFill>
                  <a:srgbClr val="0033CD"/>
                </a:solidFill>
                <a:latin typeface="ArialMT"/>
              </a:rPr>
              <a:t>Chef</a:t>
            </a:r>
            <a:r>
              <a:rPr lang="en-US" sz="1800" b="0" i="0" u="none" strike="noStrike" baseline="0" dirty="0">
                <a:solidFill>
                  <a:srgbClr val="000000"/>
                </a:solidFill>
                <a:latin typeface="ArialMT"/>
              </a:rPr>
              <a:t>, </a:t>
            </a:r>
            <a:r>
              <a:rPr lang="en-US" sz="1800" b="0" i="0" u="none" strike="noStrike" baseline="0" dirty="0">
                <a:solidFill>
                  <a:srgbClr val="0033CD"/>
                </a:solidFill>
                <a:latin typeface="ArialMT"/>
              </a:rPr>
              <a:t>Ansible</a:t>
            </a:r>
            <a:r>
              <a:rPr lang="en-US" sz="1800" b="0" i="0" u="none" strike="noStrike" baseline="0" dirty="0">
                <a:solidFill>
                  <a:srgbClr val="000000"/>
                </a:solidFill>
                <a:latin typeface="ArialMT"/>
              </a:rPr>
              <a:t>, </a:t>
            </a:r>
            <a:r>
              <a:rPr lang="en-US" sz="1800" b="0" i="0" u="none" strike="noStrike" baseline="0" dirty="0">
                <a:solidFill>
                  <a:srgbClr val="0033CD"/>
                </a:solidFill>
                <a:latin typeface="ArialMT"/>
              </a:rPr>
              <a:t>Vagrant</a:t>
            </a:r>
            <a:r>
              <a:rPr lang="en-US" sz="1800" b="0" i="0" u="none" strike="noStrike" baseline="0" dirty="0">
                <a:solidFill>
                  <a:srgbClr val="000000"/>
                </a:solidFill>
                <a:latin typeface="ArialMT"/>
              </a:rPr>
              <a:t>, shell scripts and more ...</a:t>
            </a:r>
          </a:p>
          <a:p>
            <a:pPr marL="0" indent="0" algn="l">
              <a:buNone/>
            </a:pPr>
            <a:r>
              <a:rPr lang="en-US" sz="1800" b="0" i="0" u="none" strike="noStrike" baseline="0" dirty="0">
                <a:solidFill>
                  <a:srgbClr val="000000"/>
                </a:solidFill>
                <a:latin typeface="Neo3Symbol"/>
              </a:rPr>
              <a:t>– </a:t>
            </a:r>
            <a:r>
              <a:rPr lang="en-US" sz="1800" b="0" i="0" u="none" strike="noStrike" baseline="0" dirty="0">
                <a:solidFill>
                  <a:srgbClr val="000000"/>
                </a:solidFill>
                <a:latin typeface="ArialMT"/>
              </a:rPr>
              <a:t>Tools such as </a:t>
            </a:r>
            <a:r>
              <a:rPr lang="en-US" sz="1800" b="0" i="0" u="none" strike="noStrike" baseline="0" dirty="0">
                <a:solidFill>
                  <a:srgbClr val="0033CD"/>
                </a:solidFill>
                <a:latin typeface="ArialMT"/>
              </a:rPr>
              <a:t>Packer </a:t>
            </a:r>
            <a:r>
              <a:rPr lang="en-US" sz="1800" b="0" i="0" u="none" strike="noStrike" baseline="0" dirty="0">
                <a:solidFill>
                  <a:srgbClr val="000000"/>
                </a:solidFill>
                <a:latin typeface="ArialMT"/>
              </a:rPr>
              <a:t>do support builder and provisioners</a:t>
            </a:r>
          </a:p>
          <a:p>
            <a:pPr marL="0" indent="0" algn="l">
              <a:buNone/>
            </a:pPr>
            <a:endParaRPr lang="en-US" sz="1800" dirty="0">
              <a:solidFill>
                <a:srgbClr val="000000"/>
              </a:solidFill>
              <a:latin typeface="ArialMT"/>
            </a:endParaRPr>
          </a:p>
          <a:p>
            <a:pPr algn="l"/>
            <a:r>
              <a:rPr lang="en-US" sz="1800" b="1" i="0" u="none" strike="noStrike" baseline="0" dirty="0">
                <a:solidFill>
                  <a:srgbClr val="000000"/>
                </a:solidFill>
                <a:latin typeface="Arial-BoldMT"/>
              </a:rPr>
              <a:t>But ...</a:t>
            </a:r>
          </a:p>
          <a:p>
            <a:pPr marL="0" indent="0" algn="l">
              <a:buNone/>
            </a:pPr>
            <a:r>
              <a:rPr lang="en-US" sz="1800" b="0" i="0" u="none" strike="noStrike" baseline="0" dirty="0">
                <a:solidFill>
                  <a:srgbClr val="000000"/>
                </a:solidFill>
                <a:latin typeface="Neo3Symbol"/>
              </a:rPr>
              <a:t> 	– </a:t>
            </a:r>
            <a:r>
              <a:rPr lang="en-US" sz="1800" b="0" i="0" u="none" strike="noStrike" baseline="0" dirty="0">
                <a:solidFill>
                  <a:srgbClr val="000000"/>
                </a:solidFill>
                <a:latin typeface="ArialMT"/>
              </a:rPr>
              <a:t>Docker comes with template </a:t>
            </a:r>
            <a:r>
              <a:rPr lang="en-US" sz="1800" b="1" i="0" u="none" strike="noStrike" baseline="0" dirty="0">
                <a:solidFill>
                  <a:srgbClr val="000000"/>
                </a:solidFill>
                <a:latin typeface="Arial-BoldMT"/>
              </a:rPr>
              <a:t>Docker images </a:t>
            </a:r>
            <a:r>
              <a:rPr lang="en-US" sz="1800" b="0" i="0" u="none" strike="noStrike" baseline="0" dirty="0">
                <a:solidFill>
                  <a:srgbClr val="000000"/>
                </a:solidFill>
                <a:latin typeface="ArialMT"/>
              </a:rPr>
              <a:t>hosted at </a:t>
            </a:r>
            <a:r>
              <a:rPr lang="en-US" sz="1800" b="0" i="0" u="none" strike="noStrike" baseline="0" dirty="0">
                <a:solidFill>
                  <a:srgbClr val="0033CD"/>
                </a:solidFill>
                <a:latin typeface="ArialMT"/>
              </a:rPr>
              <a:t>hub.docker.com</a:t>
            </a:r>
          </a:p>
          <a:p>
            <a:pPr marL="0" indent="0" algn="l">
              <a:buNone/>
            </a:pPr>
            <a:r>
              <a:rPr lang="en-US" sz="1800" b="0" i="0" u="none" strike="noStrike" baseline="0" dirty="0">
                <a:solidFill>
                  <a:srgbClr val="000000"/>
                </a:solidFill>
                <a:latin typeface="Neo3Symbol"/>
              </a:rPr>
              <a:t>	– </a:t>
            </a:r>
            <a:r>
              <a:rPr lang="en-US" sz="1800" b="0" i="0" u="none" strike="noStrike" baseline="0" dirty="0">
                <a:solidFill>
                  <a:srgbClr val="000000"/>
                </a:solidFill>
                <a:latin typeface="ArialMT"/>
              </a:rPr>
              <a:t>Easy to extend with custom software, libraries, files defined in a single </a:t>
            </a:r>
            <a:r>
              <a:rPr lang="en-US" sz="1800" b="1" i="0" u="none" strike="noStrike" baseline="0" dirty="0" err="1">
                <a:solidFill>
                  <a:srgbClr val="000000"/>
                </a:solidFill>
                <a:latin typeface="Arial-BoldMT"/>
              </a:rPr>
              <a:t>Dockerfile</a:t>
            </a:r>
            <a:endParaRPr lang="en-US" sz="1800" b="1" i="0" u="none" strike="noStrike" baseline="0" dirty="0">
              <a:solidFill>
                <a:srgbClr val="000000"/>
              </a:solidFill>
              <a:latin typeface="Arial-BoldMT"/>
            </a:endParaRPr>
          </a:p>
          <a:p>
            <a:pPr marL="0" indent="0" algn="l">
              <a:buNone/>
            </a:pPr>
            <a:r>
              <a:rPr lang="en-US" sz="1800" b="0" i="0" u="none" strike="noStrike" baseline="0" dirty="0">
                <a:solidFill>
                  <a:srgbClr val="000000"/>
                </a:solidFill>
                <a:latin typeface="Neo3Symbol"/>
              </a:rPr>
              <a:t>	– </a:t>
            </a:r>
            <a:r>
              <a:rPr lang="en-US" sz="1800" b="1" i="0" u="none" strike="noStrike" baseline="0" dirty="0">
                <a:solidFill>
                  <a:srgbClr val="000000"/>
                </a:solidFill>
                <a:latin typeface="Arial-BoldMT"/>
              </a:rPr>
              <a:t>Images </a:t>
            </a:r>
            <a:r>
              <a:rPr lang="en-US" sz="1800" b="0" i="0" u="none" strike="noStrike" baseline="0" dirty="0">
                <a:solidFill>
                  <a:srgbClr val="000000"/>
                </a:solidFill>
                <a:latin typeface="ArialMT"/>
              </a:rPr>
              <a:t>are version controlled and lightweight</a:t>
            </a:r>
          </a:p>
          <a:p>
            <a:pPr marL="0" indent="0" algn="l">
              <a:buNone/>
            </a:pPr>
            <a:r>
              <a:rPr lang="en-US" sz="1800" b="0" i="0" u="none" strike="noStrike" baseline="0" dirty="0">
                <a:solidFill>
                  <a:srgbClr val="000000"/>
                </a:solidFill>
                <a:latin typeface="Neo3Symbol"/>
              </a:rPr>
              <a:t>	– </a:t>
            </a:r>
            <a:r>
              <a:rPr lang="en-US" sz="1800" b="0" i="0" u="none" strike="noStrike" baseline="0" dirty="0">
                <a:solidFill>
                  <a:srgbClr val="000000"/>
                </a:solidFill>
                <a:latin typeface="ArialMT"/>
              </a:rPr>
              <a:t>Supports the </a:t>
            </a:r>
            <a:r>
              <a:rPr lang="en-US" sz="1800" b="0" i="0" u="none" strike="noStrike" baseline="0" dirty="0" err="1">
                <a:solidFill>
                  <a:srgbClr val="000000"/>
                </a:solidFill>
                <a:latin typeface="ArialMT"/>
              </a:rPr>
              <a:t>Dev&amp;Ops</a:t>
            </a:r>
            <a:r>
              <a:rPr lang="en-US" sz="1800" b="0" i="0" u="none" strike="noStrike" baseline="0" dirty="0">
                <a:solidFill>
                  <a:srgbClr val="000000"/>
                </a:solidFill>
                <a:latin typeface="ArialMT"/>
              </a:rPr>
              <a:t> paradigm </a:t>
            </a:r>
            <a:r>
              <a:rPr lang="en-US" sz="1800" b="1" i="0" u="none" strike="noStrike" baseline="0" dirty="0">
                <a:solidFill>
                  <a:srgbClr val="000000"/>
                </a:solidFill>
                <a:latin typeface="Arial-BoldMT"/>
              </a:rPr>
              <a:t>Infrastructure-as-Code</a:t>
            </a:r>
            <a:endParaRPr lang="en-US" dirty="0"/>
          </a:p>
        </p:txBody>
      </p:sp>
      <p:pic>
        <p:nvPicPr>
          <p:cNvPr id="5" name="Picture 4">
            <a:extLst>
              <a:ext uri="{FF2B5EF4-FFF2-40B4-BE49-F238E27FC236}">
                <a16:creationId xmlns:a16="http://schemas.microsoft.com/office/drawing/2014/main" id="{0D1723A7-385E-E220-9D89-DD282C7842E9}"/>
              </a:ext>
            </a:extLst>
          </p:cNvPr>
          <p:cNvPicPr>
            <a:picLocks noChangeAspect="1"/>
          </p:cNvPicPr>
          <p:nvPr/>
        </p:nvPicPr>
        <p:blipFill>
          <a:blip r:embed="rId3"/>
          <a:stretch>
            <a:fillRect/>
          </a:stretch>
        </p:blipFill>
        <p:spPr>
          <a:xfrm>
            <a:off x="10479132" y="5408567"/>
            <a:ext cx="1567543" cy="1312643"/>
          </a:xfrm>
          <a:prstGeom prst="rect">
            <a:avLst/>
          </a:prstGeom>
        </p:spPr>
      </p:pic>
    </p:spTree>
    <p:extLst>
      <p:ext uri="{BB962C8B-B14F-4D97-AF65-F5344CB8AC3E}">
        <p14:creationId xmlns:p14="http://schemas.microsoft.com/office/powerpoint/2010/main" val="3919578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7297C-56F7-8E7D-1D0A-134BB55333C2}"/>
              </a:ext>
            </a:extLst>
          </p:cNvPr>
          <p:cNvSpPr>
            <a:spLocks noGrp="1"/>
          </p:cNvSpPr>
          <p:nvPr>
            <p:ph type="title"/>
          </p:nvPr>
        </p:nvSpPr>
        <p:spPr>
          <a:xfrm>
            <a:off x="3486041" y="159269"/>
            <a:ext cx="4812792" cy="1325563"/>
          </a:xfrm>
        </p:spPr>
        <p:txBody>
          <a:bodyPr>
            <a:normAutofit/>
          </a:bodyPr>
          <a:lstStyle/>
          <a:p>
            <a:r>
              <a:rPr lang="en-US" sz="4000" b="1" i="0" u="none" strike="noStrike" baseline="0" dirty="0">
                <a:solidFill>
                  <a:schemeClr val="accent2"/>
                </a:solidFill>
                <a:latin typeface="Arial-BoldMT"/>
              </a:rPr>
              <a:t>How to use Docker</a:t>
            </a:r>
            <a:endParaRPr lang="en-US" sz="4000" dirty="0">
              <a:solidFill>
                <a:schemeClr val="accent2"/>
              </a:solidFill>
            </a:endParaRPr>
          </a:p>
        </p:txBody>
      </p:sp>
      <p:sp>
        <p:nvSpPr>
          <p:cNvPr id="3" name="Content Placeholder 2">
            <a:extLst>
              <a:ext uri="{FF2B5EF4-FFF2-40B4-BE49-F238E27FC236}">
                <a16:creationId xmlns:a16="http://schemas.microsoft.com/office/drawing/2014/main" id="{B00DFFB5-C12E-BFBC-5BB7-0BE18E655932}"/>
              </a:ext>
            </a:extLst>
          </p:cNvPr>
          <p:cNvSpPr>
            <a:spLocks noGrp="1"/>
          </p:cNvSpPr>
          <p:nvPr>
            <p:ph idx="1"/>
          </p:nvPr>
        </p:nvSpPr>
        <p:spPr/>
        <p:txBody>
          <a:bodyPr/>
          <a:lstStyle/>
          <a:p>
            <a:pPr marL="0" indent="0" algn="l">
              <a:buNone/>
            </a:pPr>
            <a:r>
              <a:rPr lang="en-US" sz="1800" b="0" i="0" u="none" strike="noStrike" baseline="0" dirty="0">
                <a:latin typeface="Neo3Symbol"/>
              </a:rPr>
              <a:t>● </a:t>
            </a:r>
            <a:r>
              <a:rPr lang="en-US" sz="1800" b="0" i="0" u="none" strike="noStrike" baseline="0" dirty="0">
                <a:latin typeface="ArialMT"/>
              </a:rPr>
              <a:t>Check if correct Docker version is installed:</a:t>
            </a:r>
          </a:p>
          <a:p>
            <a:pPr marL="0" indent="0" algn="l">
              <a:buNone/>
            </a:pPr>
            <a:r>
              <a:rPr lang="en-US" sz="1800" b="0" i="0" u="none" strike="noStrike" baseline="0" dirty="0">
                <a:latin typeface="Courier"/>
              </a:rPr>
              <a:t>	docker version</a:t>
            </a:r>
          </a:p>
          <a:p>
            <a:pPr marL="0" indent="0" algn="l">
              <a:buNone/>
            </a:pPr>
            <a:r>
              <a:rPr lang="en-US" sz="1800" b="0" i="0" u="none" strike="noStrike" baseline="0" dirty="0">
                <a:latin typeface="Neo3Symbol"/>
              </a:rPr>
              <a:t>● </a:t>
            </a:r>
            <a:r>
              <a:rPr lang="en-US" sz="1800" b="0" i="0" u="none" strike="noStrike" baseline="0" dirty="0">
                <a:latin typeface="ArialMT"/>
              </a:rPr>
              <a:t>Run first Docker container:</a:t>
            </a:r>
          </a:p>
          <a:p>
            <a:pPr marL="0" indent="0" algn="l">
              <a:buNone/>
            </a:pPr>
            <a:r>
              <a:rPr lang="en-US" sz="1800" b="0" i="0" u="none" strike="noStrike" baseline="0" dirty="0">
                <a:latin typeface="Courier"/>
              </a:rPr>
              <a:t>	docker run hello-world</a:t>
            </a:r>
          </a:p>
          <a:p>
            <a:pPr marL="0" indent="0" algn="l">
              <a:buNone/>
            </a:pPr>
            <a:r>
              <a:rPr lang="en-US" sz="1800" b="0" i="0" u="none" strike="noStrike" baseline="0" dirty="0">
                <a:latin typeface="Neo3Symbol"/>
              </a:rPr>
              <a:t>● </a:t>
            </a:r>
            <a:r>
              <a:rPr lang="en-US" sz="1800" b="0" i="0" u="none" strike="noStrike" baseline="0" dirty="0">
                <a:latin typeface="ArialMT"/>
              </a:rPr>
              <a:t>First, Docker Image is searched locally, when not found</a:t>
            </a:r>
          </a:p>
          <a:p>
            <a:pPr marL="0" indent="0" algn="l">
              <a:buNone/>
            </a:pPr>
            <a:r>
              <a:rPr lang="en-US" sz="1800" b="0" i="0" u="none" strike="noStrike" baseline="0" dirty="0">
                <a:latin typeface="Neo3Symbol"/>
              </a:rPr>
              <a:t>● </a:t>
            </a:r>
            <a:r>
              <a:rPr lang="en-US" sz="1800" b="0" i="0" u="none" strike="noStrike" baseline="0" dirty="0">
                <a:latin typeface="ArialMT"/>
              </a:rPr>
              <a:t>Then, Docker Image is pulled from </a:t>
            </a:r>
            <a:r>
              <a:rPr lang="en-US" sz="1800" b="0" i="0" u="none" strike="noStrike" baseline="0" dirty="0" err="1">
                <a:latin typeface="ArialMT"/>
              </a:rPr>
              <a:t>DockerHub</a:t>
            </a:r>
            <a:r>
              <a:rPr lang="en-US" sz="1800" b="0" i="0" u="none" strike="noStrike" baseline="0" dirty="0">
                <a:latin typeface="ArialMT"/>
              </a:rPr>
              <a:t>.</a:t>
            </a:r>
          </a:p>
          <a:p>
            <a:pPr marL="0" indent="0" algn="l">
              <a:buNone/>
            </a:pPr>
            <a:r>
              <a:rPr lang="en-US" sz="1800" b="0" i="0" u="none" strike="noStrike" baseline="0" dirty="0">
                <a:latin typeface="Neo3Symbol"/>
              </a:rPr>
              <a:t>● </a:t>
            </a:r>
            <a:r>
              <a:rPr lang="en-US" sz="1800" b="0" i="0" u="none" strike="noStrike" baseline="0" dirty="0">
                <a:latin typeface="ArialMT"/>
              </a:rPr>
              <a:t>Split up command:</a:t>
            </a:r>
          </a:p>
          <a:p>
            <a:pPr marL="0" indent="0" algn="l">
              <a:buNone/>
            </a:pPr>
            <a:r>
              <a:rPr lang="en-US" sz="1800" b="0" i="0" u="none" strike="noStrike" baseline="0" dirty="0">
                <a:latin typeface="Courier"/>
              </a:rPr>
              <a:t>	docker pull hello-world</a:t>
            </a:r>
          </a:p>
          <a:p>
            <a:pPr marL="0" indent="0" algn="l">
              <a:buNone/>
            </a:pPr>
            <a:r>
              <a:rPr lang="en-US" sz="1800" b="0" i="0" u="none" strike="noStrike" baseline="0" dirty="0">
                <a:latin typeface="Courier"/>
              </a:rPr>
              <a:t>	docker run hello-world</a:t>
            </a:r>
            <a:endParaRPr lang="en-US" dirty="0"/>
          </a:p>
        </p:txBody>
      </p:sp>
      <p:pic>
        <p:nvPicPr>
          <p:cNvPr id="4" name="Picture 3">
            <a:extLst>
              <a:ext uri="{FF2B5EF4-FFF2-40B4-BE49-F238E27FC236}">
                <a16:creationId xmlns:a16="http://schemas.microsoft.com/office/drawing/2014/main" id="{F50C944C-CA44-679F-4F8D-B9F0FE4E9754}"/>
              </a:ext>
            </a:extLst>
          </p:cNvPr>
          <p:cNvPicPr>
            <a:picLocks noChangeAspect="1"/>
          </p:cNvPicPr>
          <p:nvPr/>
        </p:nvPicPr>
        <p:blipFill>
          <a:blip r:embed="rId2"/>
          <a:stretch>
            <a:fillRect/>
          </a:stretch>
        </p:blipFill>
        <p:spPr>
          <a:xfrm>
            <a:off x="125731" y="121920"/>
            <a:ext cx="2164488" cy="1362912"/>
          </a:xfrm>
          <a:prstGeom prst="rect">
            <a:avLst/>
          </a:prstGeom>
        </p:spPr>
      </p:pic>
      <p:pic>
        <p:nvPicPr>
          <p:cNvPr id="5" name="Picture 4">
            <a:extLst>
              <a:ext uri="{FF2B5EF4-FFF2-40B4-BE49-F238E27FC236}">
                <a16:creationId xmlns:a16="http://schemas.microsoft.com/office/drawing/2014/main" id="{71E41C8C-ACF7-18F6-FF6C-E1E80D28A44B}"/>
              </a:ext>
            </a:extLst>
          </p:cNvPr>
          <p:cNvPicPr>
            <a:picLocks noChangeAspect="1"/>
          </p:cNvPicPr>
          <p:nvPr/>
        </p:nvPicPr>
        <p:blipFill>
          <a:blip r:embed="rId3"/>
          <a:stretch>
            <a:fillRect/>
          </a:stretch>
        </p:blipFill>
        <p:spPr>
          <a:xfrm>
            <a:off x="10479132" y="5408567"/>
            <a:ext cx="1567543" cy="1312643"/>
          </a:xfrm>
          <a:prstGeom prst="rect">
            <a:avLst/>
          </a:prstGeom>
        </p:spPr>
      </p:pic>
    </p:spTree>
    <p:extLst>
      <p:ext uri="{BB962C8B-B14F-4D97-AF65-F5344CB8AC3E}">
        <p14:creationId xmlns:p14="http://schemas.microsoft.com/office/powerpoint/2010/main" val="959669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5A34444-0A06-4A0F-5F8B-CAADCB94A17C}"/>
              </a:ext>
            </a:extLst>
          </p:cNvPr>
          <p:cNvSpPr>
            <a:spLocks noGrp="1"/>
          </p:cNvSpPr>
          <p:nvPr>
            <p:ph type="title"/>
          </p:nvPr>
        </p:nvSpPr>
        <p:spPr>
          <a:xfrm>
            <a:off x="3486041" y="159269"/>
            <a:ext cx="4812792" cy="1325563"/>
          </a:xfrm>
        </p:spPr>
        <p:txBody>
          <a:bodyPr>
            <a:normAutofit/>
          </a:bodyPr>
          <a:lstStyle/>
          <a:p>
            <a:r>
              <a:rPr lang="en-US" sz="4000" b="1" i="0" u="none" strike="noStrike" baseline="0" dirty="0">
                <a:solidFill>
                  <a:schemeClr val="accent2"/>
                </a:solidFill>
                <a:latin typeface="Arial-BoldMT"/>
              </a:rPr>
              <a:t>How to use Docker</a:t>
            </a:r>
            <a:endParaRPr lang="en-US" sz="4000" dirty="0">
              <a:solidFill>
                <a:schemeClr val="accent2"/>
              </a:solidFill>
            </a:endParaRPr>
          </a:p>
        </p:txBody>
      </p:sp>
      <p:sp>
        <p:nvSpPr>
          <p:cNvPr id="5" name="Content Placeholder 2">
            <a:extLst>
              <a:ext uri="{FF2B5EF4-FFF2-40B4-BE49-F238E27FC236}">
                <a16:creationId xmlns:a16="http://schemas.microsoft.com/office/drawing/2014/main" id="{5338A626-345F-F70A-CE4D-C08E516805DA}"/>
              </a:ext>
            </a:extLst>
          </p:cNvPr>
          <p:cNvSpPr>
            <a:spLocks noGrp="1"/>
          </p:cNvSpPr>
          <p:nvPr>
            <p:ph idx="1"/>
          </p:nvPr>
        </p:nvSpPr>
        <p:spPr>
          <a:xfrm>
            <a:off x="838200" y="1825625"/>
            <a:ext cx="10515600" cy="4351338"/>
          </a:xfrm>
        </p:spPr>
        <p:txBody>
          <a:bodyPr>
            <a:normAutofit/>
          </a:bodyPr>
          <a:lstStyle/>
          <a:p>
            <a:pPr marL="0" indent="0" algn="l">
              <a:buNone/>
            </a:pPr>
            <a:r>
              <a:rPr lang="en-US" sz="1800" b="0" i="0" u="none" strike="noStrike" baseline="0" dirty="0">
                <a:latin typeface="Neo3Symbol"/>
              </a:rPr>
              <a:t>● </a:t>
            </a:r>
            <a:r>
              <a:rPr lang="en-US" sz="1800" b="0" i="0" u="none" strike="noStrike" baseline="0" dirty="0">
                <a:latin typeface="ArialMT"/>
              </a:rPr>
              <a:t>States of a Docker application:</a:t>
            </a:r>
          </a:p>
          <a:p>
            <a:pPr marL="0" indent="0" algn="l">
              <a:buNone/>
            </a:pPr>
            <a:r>
              <a:rPr lang="en-US" sz="1800" b="0" i="0" u="none" strike="noStrike" baseline="0" dirty="0">
                <a:latin typeface="Neo3Symbol"/>
              </a:rPr>
              <a:t>– </a:t>
            </a:r>
            <a:r>
              <a:rPr lang="en-US" sz="1800" b="0" i="0" u="none" strike="noStrike" baseline="0" dirty="0" err="1">
                <a:latin typeface="ArialMT"/>
              </a:rPr>
              <a:t>Dockerfile</a:t>
            </a:r>
            <a:endParaRPr lang="en-US" sz="1800" b="0" i="0" u="none" strike="noStrike" baseline="0" dirty="0">
              <a:latin typeface="ArialMT"/>
            </a:endParaRPr>
          </a:p>
          <a:p>
            <a:pPr marL="0" indent="0" algn="l">
              <a:buNone/>
            </a:pPr>
            <a:r>
              <a:rPr lang="en-US" sz="1800" b="0" i="0" u="none" strike="noStrike" baseline="0" dirty="0">
                <a:latin typeface="Neo3Symbol"/>
              </a:rPr>
              <a:t>	● </a:t>
            </a:r>
            <a:r>
              <a:rPr lang="en-US" sz="1800" b="0" i="0" u="none" strike="noStrike" baseline="0" dirty="0">
                <a:latin typeface="ArialMT"/>
              </a:rPr>
              <a:t>Configuration to create a Docker Image.</a:t>
            </a:r>
          </a:p>
          <a:p>
            <a:pPr marL="0" indent="0" algn="l">
              <a:buNone/>
            </a:pPr>
            <a:r>
              <a:rPr lang="en-US" sz="1800" b="0" i="0" u="none" strike="noStrike" baseline="0" dirty="0">
                <a:latin typeface="Neo3Symbol"/>
              </a:rPr>
              <a:t>– </a:t>
            </a:r>
            <a:r>
              <a:rPr lang="en-US" sz="1800" b="0" i="0" u="none" strike="noStrike" baseline="0" dirty="0">
                <a:latin typeface="ArialMT"/>
              </a:rPr>
              <a:t>Docker Image</a:t>
            </a:r>
          </a:p>
          <a:p>
            <a:pPr marL="0" indent="0" algn="l">
              <a:buNone/>
            </a:pPr>
            <a:r>
              <a:rPr lang="en-US" sz="1800" b="0" i="0" u="none" strike="noStrike" baseline="0" dirty="0">
                <a:latin typeface="Neo3Symbol"/>
              </a:rPr>
              <a:t>	● </a:t>
            </a:r>
            <a:r>
              <a:rPr lang="en-US" sz="1800" b="0" i="0" u="none" strike="noStrike" baseline="0" dirty="0">
                <a:latin typeface="ArialMT"/>
              </a:rPr>
              <a:t>Image can be loaded by Docker and is used to create Docker Container.</a:t>
            </a:r>
          </a:p>
          <a:p>
            <a:pPr marL="0" indent="0" algn="l">
              <a:buNone/>
            </a:pPr>
            <a:r>
              <a:rPr lang="en-US" sz="1800" b="0" i="0" u="none" strike="noStrike" baseline="0" dirty="0">
                <a:latin typeface="Neo3Symbol"/>
              </a:rPr>
              <a:t>– </a:t>
            </a:r>
            <a:r>
              <a:rPr lang="en-US" sz="1800" b="0" i="0" u="none" strike="noStrike" baseline="0" dirty="0">
                <a:latin typeface="ArialMT"/>
              </a:rPr>
              <a:t>Docker Container</a:t>
            </a:r>
          </a:p>
          <a:p>
            <a:pPr marL="0" indent="0" algn="l">
              <a:buNone/>
            </a:pPr>
            <a:r>
              <a:rPr lang="en-US" sz="1800" b="0" i="0" u="none" strike="noStrike" baseline="0" dirty="0">
                <a:latin typeface="Neo3Symbol"/>
              </a:rPr>
              <a:t>	● </a:t>
            </a:r>
            <a:r>
              <a:rPr lang="en-US" sz="1800" b="0" i="0" u="none" strike="noStrike" baseline="0" dirty="0">
                <a:latin typeface="ArialMT"/>
              </a:rPr>
              <a:t>Instance of a Docker Image.</a:t>
            </a:r>
          </a:p>
          <a:p>
            <a:pPr marL="0" indent="0" algn="l">
              <a:buNone/>
            </a:pPr>
            <a:r>
              <a:rPr lang="en-US" sz="1800" b="0" i="0" u="none" strike="noStrike" baseline="0" dirty="0">
                <a:latin typeface="Neo3Symbol"/>
              </a:rPr>
              <a:t>● </a:t>
            </a:r>
            <a:r>
              <a:rPr lang="en-US" sz="1800" b="1" i="0" u="none" strike="noStrike" baseline="0" dirty="0" err="1">
                <a:latin typeface="Arial-BoldMT"/>
              </a:rPr>
              <a:t>Dockerfile</a:t>
            </a:r>
            <a:endParaRPr lang="en-US" sz="1800" b="1" i="0" u="none" strike="noStrike" baseline="0" dirty="0">
              <a:latin typeface="Arial-BoldMT"/>
            </a:endParaRPr>
          </a:p>
          <a:p>
            <a:pPr marL="0" indent="0" algn="l">
              <a:buNone/>
            </a:pPr>
            <a:r>
              <a:rPr lang="en-US" sz="1800" b="0" i="0" u="none" strike="noStrike" baseline="0" dirty="0">
                <a:latin typeface="Neo3Symbol"/>
              </a:rPr>
              <a:t>	– </a:t>
            </a:r>
            <a:r>
              <a:rPr lang="en-US" sz="1800" b="0" i="0" u="none" strike="noStrike" baseline="0" dirty="0">
                <a:latin typeface="ArialMT"/>
              </a:rPr>
              <a:t>Build a Docker Image from </a:t>
            </a:r>
            <a:r>
              <a:rPr lang="en-US" sz="1800" b="0" i="0" u="none" strike="noStrike" baseline="0" dirty="0" err="1">
                <a:latin typeface="ArialMT"/>
              </a:rPr>
              <a:t>Dockerfile</a:t>
            </a:r>
            <a:r>
              <a:rPr lang="en-US" sz="1800" b="0" i="0" u="none" strike="noStrike" baseline="0" dirty="0">
                <a:latin typeface="ArialMT"/>
              </a:rPr>
              <a:t> with:</a:t>
            </a:r>
          </a:p>
          <a:p>
            <a:pPr marL="0" indent="0" algn="l">
              <a:buNone/>
            </a:pPr>
            <a:r>
              <a:rPr lang="de-DE" sz="1800" b="0" i="0" u="none" strike="noStrike" baseline="0" dirty="0">
                <a:latin typeface="Courier"/>
              </a:rPr>
              <a:t>	docker build -t imagename . </a:t>
            </a:r>
            <a:endParaRPr lang="en-US" dirty="0"/>
          </a:p>
        </p:txBody>
      </p:sp>
      <p:pic>
        <p:nvPicPr>
          <p:cNvPr id="6" name="Picture 5">
            <a:extLst>
              <a:ext uri="{FF2B5EF4-FFF2-40B4-BE49-F238E27FC236}">
                <a16:creationId xmlns:a16="http://schemas.microsoft.com/office/drawing/2014/main" id="{45A2F33C-8FF3-B4D3-48AB-085A40605D55}"/>
              </a:ext>
            </a:extLst>
          </p:cNvPr>
          <p:cNvPicPr>
            <a:picLocks noChangeAspect="1"/>
          </p:cNvPicPr>
          <p:nvPr/>
        </p:nvPicPr>
        <p:blipFill>
          <a:blip r:embed="rId2"/>
          <a:stretch>
            <a:fillRect/>
          </a:stretch>
        </p:blipFill>
        <p:spPr>
          <a:xfrm>
            <a:off x="125731" y="121920"/>
            <a:ext cx="2164488" cy="1362912"/>
          </a:xfrm>
          <a:prstGeom prst="rect">
            <a:avLst/>
          </a:prstGeom>
        </p:spPr>
      </p:pic>
      <p:pic>
        <p:nvPicPr>
          <p:cNvPr id="7" name="Picture 6">
            <a:extLst>
              <a:ext uri="{FF2B5EF4-FFF2-40B4-BE49-F238E27FC236}">
                <a16:creationId xmlns:a16="http://schemas.microsoft.com/office/drawing/2014/main" id="{273B9E33-BD87-9AB1-70FF-F6665944109E}"/>
              </a:ext>
            </a:extLst>
          </p:cNvPr>
          <p:cNvPicPr>
            <a:picLocks noChangeAspect="1"/>
          </p:cNvPicPr>
          <p:nvPr/>
        </p:nvPicPr>
        <p:blipFill>
          <a:blip r:embed="rId3"/>
          <a:stretch>
            <a:fillRect/>
          </a:stretch>
        </p:blipFill>
        <p:spPr>
          <a:xfrm>
            <a:off x="10479132" y="5408567"/>
            <a:ext cx="1567543" cy="1312643"/>
          </a:xfrm>
          <a:prstGeom prst="rect">
            <a:avLst/>
          </a:prstGeom>
        </p:spPr>
      </p:pic>
      <p:sp>
        <p:nvSpPr>
          <p:cNvPr id="9" name="Speech Bubble: Oval 8">
            <a:extLst>
              <a:ext uri="{FF2B5EF4-FFF2-40B4-BE49-F238E27FC236}">
                <a16:creationId xmlns:a16="http://schemas.microsoft.com/office/drawing/2014/main" id="{B85B81A4-A45B-3E63-D774-E812B8E7025A}"/>
              </a:ext>
            </a:extLst>
          </p:cNvPr>
          <p:cNvSpPr/>
          <p:nvPr/>
        </p:nvSpPr>
        <p:spPr>
          <a:xfrm>
            <a:off x="6390409" y="4344454"/>
            <a:ext cx="1567543" cy="820882"/>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Docker File is located here!!!</a:t>
            </a:r>
          </a:p>
        </p:txBody>
      </p:sp>
    </p:spTree>
    <p:extLst>
      <p:ext uri="{BB962C8B-B14F-4D97-AF65-F5344CB8AC3E}">
        <p14:creationId xmlns:p14="http://schemas.microsoft.com/office/powerpoint/2010/main" val="854473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67BC84-6B22-D8D5-ED93-987089D4B66C}"/>
              </a:ext>
            </a:extLst>
          </p:cNvPr>
          <p:cNvPicPr>
            <a:picLocks noChangeAspect="1"/>
          </p:cNvPicPr>
          <p:nvPr/>
        </p:nvPicPr>
        <p:blipFill>
          <a:blip r:embed="rId2"/>
          <a:stretch>
            <a:fillRect/>
          </a:stretch>
        </p:blipFill>
        <p:spPr>
          <a:xfrm>
            <a:off x="78185" y="86116"/>
            <a:ext cx="2164268" cy="1365622"/>
          </a:xfrm>
          <a:prstGeom prst="rect">
            <a:avLst/>
          </a:prstGeom>
        </p:spPr>
      </p:pic>
      <p:sp>
        <p:nvSpPr>
          <p:cNvPr id="2" name="Title 1">
            <a:extLst>
              <a:ext uri="{FF2B5EF4-FFF2-40B4-BE49-F238E27FC236}">
                <a16:creationId xmlns:a16="http://schemas.microsoft.com/office/drawing/2014/main" id="{5B96E102-842E-E47C-9412-BCC298EB0B3C}"/>
              </a:ext>
            </a:extLst>
          </p:cNvPr>
          <p:cNvSpPr>
            <a:spLocks noGrp="1"/>
          </p:cNvSpPr>
          <p:nvPr>
            <p:ph type="title"/>
          </p:nvPr>
        </p:nvSpPr>
        <p:spPr>
          <a:xfrm>
            <a:off x="1598215" y="385907"/>
            <a:ext cx="10515600" cy="1325563"/>
          </a:xfrm>
        </p:spPr>
        <p:txBody>
          <a:bodyPr/>
          <a:lstStyle/>
          <a:p>
            <a:r>
              <a:rPr lang="en-US" sz="4400" b="1" i="0" u="none" strike="noStrike" baseline="0" dirty="0">
                <a:solidFill>
                  <a:schemeClr val="accent2"/>
                </a:solidFill>
                <a:latin typeface="Arial-BoldMT"/>
              </a:rPr>
              <a:t>                 Demo Time !!</a:t>
            </a:r>
            <a:endParaRPr lang="en-US" dirty="0">
              <a:latin typeface="Arial-BoldMT"/>
            </a:endParaRPr>
          </a:p>
        </p:txBody>
      </p:sp>
      <p:pic>
        <p:nvPicPr>
          <p:cNvPr id="2050" name="Picture 2" descr="Docker Logo - Docker Moby&quot; Greeting Card for Sale by joemacmillan38 |  Redbubble">
            <a:extLst>
              <a:ext uri="{FF2B5EF4-FFF2-40B4-BE49-F238E27FC236}">
                <a16:creationId xmlns:a16="http://schemas.microsoft.com/office/drawing/2014/main" id="{2DBA238D-7ECF-D1AB-DA17-949F8FB3A622}"/>
              </a:ext>
            </a:extLst>
          </p:cNvPr>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saturation sat="243000"/>
                    </a14:imgEffect>
                  </a14:imgLayer>
                </a14:imgProps>
              </a:ext>
              <a:ext uri="{28A0092B-C50C-407E-A947-70E740481C1C}">
                <a14:useLocalDpi xmlns:a14="http://schemas.microsoft.com/office/drawing/2010/main" val="0"/>
              </a:ext>
            </a:extLst>
          </a:blip>
          <a:srcRect/>
          <a:stretch>
            <a:fillRect/>
          </a:stretch>
        </p:blipFill>
        <p:spPr bwMode="auto">
          <a:xfrm>
            <a:off x="4112811" y="1711470"/>
            <a:ext cx="4351338" cy="4351338"/>
          </a:xfrm>
          <a:prstGeom prst="rect">
            <a:avLst/>
          </a:prstGeom>
          <a:gradFill>
            <a:gsLst>
              <a:gs pos="0">
                <a:schemeClr val="accent1">
                  <a:lumMod val="5000"/>
                  <a:lumOff val="95000"/>
                  <a:alpha val="29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innerShdw blurRad="63500" dist="50800" dir="10800000">
              <a:prstClr val="black">
                <a:alpha val="50000"/>
              </a:prstClr>
            </a:innerShdw>
          </a:effectLst>
        </p:spPr>
      </p:pic>
    </p:spTree>
    <p:extLst>
      <p:ext uri="{BB962C8B-B14F-4D97-AF65-F5344CB8AC3E}">
        <p14:creationId xmlns:p14="http://schemas.microsoft.com/office/powerpoint/2010/main" val="1675343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6B8A3E-1138-1AE2-34AE-1C6B5811F496}"/>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DE9915F-E552-93A2-BDC5-D081B869217E}"/>
              </a:ext>
            </a:extLst>
          </p:cNvPr>
          <p:cNvSpPr>
            <a:spLocks noGrp="1"/>
          </p:cNvSpPr>
          <p:nvPr>
            <p:ph type="title"/>
          </p:nvPr>
        </p:nvSpPr>
        <p:spPr>
          <a:xfrm>
            <a:off x="838200" y="136525"/>
            <a:ext cx="10515600" cy="1325563"/>
          </a:xfrm>
        </p:spPr>
        <p:txBody>
          <a:bodyPr/>
          <a:lstStyle/>
          <a:p>
            <a:pPr algn="ctr"/>
            <a:r>
              <a:rPr lang="en-US" dirty="0">
                <a:solidFill>
                  <a:schemeClr val="bg1"/>
                </a:solidFill>
              </a:rPr>
              <a:t>Kubernetes</a:t>
            </a:r>
          </a:p>
        </p:txBody>
      </p:sp>
      <p:pic>
        <p:nvPicPr>
          <p:cNvPr id="5" name="Picture 4">
            <a:extLst>
              <a:ext uri="{FF2B5EF4-FFF2-40B4-BE49-F238E27FC236}">
                <a16:creationId xmlns:a16="http://schemas.microsoft.com/office/drawing/2014/main" id="{96EA21CB-E767-BA39-13D5-ADED6F329924}"/>
              </a:ext>
            </a:extLst>
          </p:cNvPr>
          <p:cNvPicPr>
            <a:picLocks noChangeAspect="1"/>
          </p:cNvPicPr>
          <p:nvPr/>
        </p:nvPicPr>
        <p:blipFill>
          <a:blip r:embed="rId3"/>
          <a:stretch>
            <a:fillRect/>
          </a:stretch>
        </p:blipFill>
        <p:spPr>
          <a:xfrm>
            <a:off x="113513" y="96466"/>
            <a:ext cx="2164268" cy="1365622"/>
          </a:xfrm>
          <a:prstGeom prst="rect">
            <a:avLst/>
          </a:prstGeom>
        </p:spPr>
      </p:pic>
    </p:spTree>
    <p:extLst>
      <p:ext uri="{BB962C8B-B14F-4D97-AF65-F5344CB8AC3E}">
        <p14:creationId xmlns:p14="http://schemas.microsoft.com/office/powerpoint/2010/main" val="1983467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718</TotalTime>
  <Words>1144</Words>
  <Application>Microsoft Office PowerPoint</Application>
  <PresentationFormat>Widescreen</PresentationFormat>
  <Paragraphs>135</Paragraphs>
  <Slides>18</Slides>
  <Notes>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vt:i4>
      </vt:variant>
    </vt:vector>
  </HeadingPairs>
  <TitlesOfParts>
    <vt:vector size="32" baseType="lpstr">
      <vt:lpstr>MS UI Gothic</vt:lpstr>
      <vt:lpstr>Alstom</vt:lpstr>
      <vt:lpstr>Aptos</vt:lpstr>
      <vt:lpstr>Aptos Display</vt:lpstr>
      <vt:lpstr>Arial</vt:lpstr>
      <vt:lpstr>Arial-BoldMT</vt:lpstr>
      <vt:lpstr>Arial-ItalicMT</vt:lpstr>
      <vt:lpstr>ArialMT</vt:lpstr>
      <vt:lpstr>Calibri</vt:lpstr>
      <vt:lpstr>Courier</vt:lpstr>
      <vt:lpstr>Google Sans</vt:lpstr>
      <vt:lpstr>Neo3Symbol</vt:lpstr>
      <vt:lpstr>Raleway-Bold</vt:lpstr>
      <vt:lpstr>Office Theme</vt:lpstr>
      <vt:lpstr>Modern Software Development and Infrastructure</vt:lpstr>
      <vt:lpstr>What a Stack </vt:lpstr>
      <vt:lpstr>What is Docker</vt:lpstr>
      <vt:lpstr>Docker Promise : Build, Ship, Run !!</vt:lpstr>
      <vt:lpstr>Advantage over classical virtualization</vt:lpstr>
      <vt:lpstr>How to use Docker</vt:lpstr>
      <vt:lpstr>How to use Docker</vt:lpstr>
      <vt:lpstr>                 Demo Time !!</vt:lpstr>
      <vt:lpstr>Kubernetes</vt:lpstr>
      <vt:lpstr>What is Kubernetes</vt:lpstr>
      <vt:lpstr>Kubernetes cluster key components </vt:lpstr>
      <vt:lpstr>Master Node </vt:lpstr>
      <vt:lpstr>Extra Extra Pods are all about it</vt:lpstr>
      <vt:lpstr>Extra Extra Pods are all about it</vt:lpstr>
      <vt:lpstr>Extra Extra Pods are all about it</vt:lpstr>
      <vt:lpstr>Kubernetes Object </vt:lpstr>
      <vt:lpstr>Demo Time !!</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Tokologo Chabalala</dc:creator>
  <cp:lastModifiedBy>Tokologo Chabalala</cp:lastModifiedBy>
  <cp:revision>12</cp:revision>
  <dcterms:created xsi:type="dcterms:W3CDTF">2025-01-21T19:19:07Z</dcterms:created>
  <dcterms:modified xsi:type="dcterms:W3CDTF">2025-01-23T15:29:03Z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2025-01-21T20:19:20Z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ea2fe625-7d55-4219-b85d-520e9d87fa63</vt:lpwstr>
  </property>
  <property fmtid="{D5CDD505-2E9C-101B-9397-08002B2CF9AE}" pid="7" name="MSIP_Label_defa4170-0d19-0005-0004-bc88714345d2_ActionId">
    <vt:lpwstr>c61bb755-6a6f-454b-82bb-eb88359e970e</vt:lpwstr>
  </property>
  <property fmtid="{D5CDD505-2E9C-101B-9397-08002B2CF9AE}" pid="8" name="MSIP_Label_defa4170-0d19-0005-0004-bc88714345d2_ContentBits">
    <vt:lpwstr>0</vt:lpwstr>
  </property>
</Properties>
</file>